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y="5143500" cx="9144000"/>
  <p:notesSz cx="6858000" cy="9144000"/>
  <p:embeddedFontLst>
    <p:embeddedFont>
      <p:font typeface="Anton"/>
      <p:regular r:id="rId144"/>
    </p:embeddedFont>
    <p:embeddedFont>
      <p:font typeface="DM Sans Medium"/>
      <p:regular r:id="rId145"/>
      <p:bold r:id="rId146"/>
      <p:italic r:id="rId147"/>
      <p:boldItalic r:id="rId148"/>
    </p:embeddedFont>
    <p:embeddedFont>
      <p:font typeface="Didact Gothic"/>
      <p:regular r:id="rId149"/>
    </p:embeddedFont>
    <p:embeddedFont>
      <p:font typeface="Helvetica Neue"/>
      <p:regular r:id="rId150"/>
      <p:bold r:id="rId151"/>
      <p:italic r:id="rId152"/>
      <p:boldItalic r:id="rId153"/>
    </p:embeddedFont>
    <p:embeddedFont>
      <p:font typeface="Helvetica Neue Light"/>
      <p:regular r:id="rId154"/>
      <p:bold r:id="rId155"/>
      <p:italic r:id="rId156"/>
      <p:boldItalic r:id="rId157"/>
    </p:embeddedFont>
    <p:embeddedFont>
      <p:font typeface="DM Sans"/>
      <p:regular r:id="rId158"/>
      <p:bold r:id="rId159"/>
      <p:italic r:id="rId160"/>
      <p:boldItalic r:id="rId1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1B7B13-F079-4C3E-81EA-863B1676BDF2}">
  <a:tblStyle styleId="{241B7B13-F079-4C3E-81EA-863B1676BDF2}"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HelveticaNeue-regular.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DidactGothic-regular.fntdata"/><Relationship Id="rId4" Type="http://schemas.openxmlformats.org/officeDocument/2006/relationships/tableStyles" Target="tableStyles.xml"/><Relationship Id="rId148" Type="http://schemas.openxmlformats.org/officeDocument/2006/relationships/font" Target="fonts/DMSansMedium-boldItalic.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DMSansMedium-italic.fntdata"/><Relationship Id="rId6" Type="http://schemas.openxmlformats.org/officeDocument/2006/relationships/slideMaster" Target="slideMasters/slideMaster2.xml"/><Relationship Id="rId146" Type="http://schemas.openxmlformats.org/officeDocument/2006/relationships/font" Target="fonts/DMSansMedium-bold.fntdata"/><Relationship Id="rId7" Type="http://schemas.openxmlformats.org/officeDocument/2006/relationships/notesMaster" Target="notesMasters/notesMaster1.xml"/><Relationship Id="rId145" Type="http://schemas.openxmlformats.org/officeDocument/2006/relationships/font" Target="fonts/DMSansMedium-regular.fntdata"/><Relationship Id="rId8" Type="http://schemas.openxmlformats.org/officeDocument/2006/relationships/slide" Target="slides/slide1.xml"/><Relationship Id="rId144" Type="http://schemas.openxmlformats.org/officeDocument/2006/relationships/font" Target="fonts/Anton-regular.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font" Target="fonts/DMSans-boldItalic.fntdata"/><Relationship Id="rId54" Type="http://schemas.openxmlformats.org/officeDocument/2006/relationships/slide" Target="slides/slide47.xml"/><Relationship Id="rId160" Type="http://schemas.openxmlformats.org/officeDocument/2006/relationships/font" Target="fonts/DMSans-italic.fntdata"/><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DMSans-bold.fntdata"/><Relationship Id="rId59" Type="http://schemas.openxmlformats.org/officeDocument/2006/relationships/slide" Target="slides/slide52.xml"/><Relationship Id="rId154" Type="http://schemas.openxmlformats.org/officeDocument/2006/relationships/font" Target="fonts/HelveticaNeueLight-regular.fntdata"/><Relationship Id="rId58" Type="http://schemas.openxmlformats.org/officeDocument/2006/relationships/slide" Target="slides/slide51.xml"/><Relationship Id="rId153" Type="http://schemas.openxmlformats.org/officeDocument/2006/relationships/font" Target="fonts/HelveticaNeue-boldItalic.fntdata"/><Relationship Id="rId152" Type="http://schemas.openxmlformats.org/officeDocument/2006/relationships/font" Target="fonts/HelveticaNeue-italic.fntdata"/><Relationship Id="rId151" Type="http://schemas.openxmlformats.org/officeDocument/2006/relationships/font" Target="fonts/HelveticaNeue-bold.fntdata"/><Relationship Id="rId158" Type="http://schemas.openxmlformats.org/officeDocument/2006/relationships/font" Target="fonts/DMSans-regular.fntdata"/><Relationship Id="rId157" Type="http://schemas.openxmlformats.org/officeDocument/2006/relationships/font" Target="fonts/HelveticaNeueLight-boldItalic.fntdata"/><Relationship Id="rId156" Type="http://schemas.openxmlformats.org/officeDocument/2006/relationships/font" Target="fonts/HelveticaNeueLight-italic.fntdata"/><Relationship Id="rId155" Type="http://schemas.openxmlformats.org/officeDocument/2006/relationships/font" Target="fonts/HelveticaNeue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uclefor.wordpress.com/2020/02/02/instalar-desinstalar-node-js-y-npm-en-windows-10/"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s/v2/" TargetMode="External"/><Relationship Id="rId3" Type="http://schemas.openxmlformats.org/officeDocument/2006/relationships/hyperlink" Target="https://git-scm.com/book/es/v2/"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fc4f276e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3fc4f276e1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af37cf5a9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af37cf5a9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s" sz="18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af37cf5a9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af37cf5a9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sz="1800">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af37cf5a9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af37cf5a9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sz="1800">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af37cf5a9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af37cf5a9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sz="1800">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af37cf5a9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af37cf5a9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sz="1800">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af37cf5a9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af37cf5a9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af37cf5a9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af37cf5a9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 ser necesario, sugerimos mostrarlo directamente en el editor de texto así los/as estudiantes ven cómo se va escribiendo el código. </a:t>
            </a:r>
            <a:endParaRPr sz="1800">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af37cf5a9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af37cf5a9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af37cf5a9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af37cf5a9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af37cf5a9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af37cf5a9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fc4f276e1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3fc4f276e1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af37cf5a9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af37cf5a9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s" sz="18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af37cf5a9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af37cf5a9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af37cf5a9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af37cf5a9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af37cf5a91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af37cf5a91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partir de aquí, el docente debe mostrar en su computadora el proceso, para lo cual </a:t>
            </a:r>
            <a:r>
              <a:rPr b="1" lang="es">
                <a:solidFill>
                  <a:schemeClr val="dk1"/>
                </a:solidFill>
                <a:latin typeface="DM Sans"/>
                <a:ea typeface="DM Sans"/>
                <a:cs typeface="DM Sans"/>
                <a:sym typeface="DM Sans"/>
              </a:rPr>
              <a:t>previamente</a:t>
            </a:r>
            <a:r>
              <a:rPr lang="es">
                <a:solidFill>
                  <a:schemeClr val="dk1"/>
                </a:solidFill>
                <a:latin typeface="DM Sans"/>
                <a:ea typeface="DM Sans"/>
                <a:cs typeface="DM Sans"/>
                <a:sym typeface="DM Sans"/>
              </a:rPr>
              <a:t> debe </a:t>
            </a:r>
            <a:r>
              <a:rPr b="1" lang="es">
                <a:solidFill>
                  <a:schemeClr val="dk1"/>
                </a:solidFill>
                <a:latin typeface="DM Sans"/>
                <a:ea typeface="DM Sans"/>
                <a:cs typeface="DM Sans"/>
                <a:sym typeface="DM Sans"/>
              </a:rPr>
              <a:t>eliminar node y las carpetas de npm</a:t>
            </a:r>
            <a:r>
              <a:rPr lang="es">
                <a:solidFill>
                  <a:schemeClr val="dk1"/>
                </a:solidFill>
                <a:latin typeface="DM Sans"/>
                <a:ea typeface="DM Sans"/>
                <a:cs typeface="DM Sans"/>
                <a:sym typeface="DM Sans"/>
              </a:rPr>
              <a:t> de su máquina. </a:t>
            </a:r>
            <a:r>
              <a:rPr lang="es" u="sng">
                <a:solidFill>
                  <a:schemeClr val="hlink"/>
                </a:solidFill>
                <a:latin typeface="DM Sans"/>
                <a:ea typeface="DM Sans"/>
                <a:cs typeface="DM Sans"/>
                <a:sym typeface="DM Sans"/>
                <a:hlinkClick r:id="rId2"/>
              </a:rPr>
              <a:t>Cómo hacerlo</a:t>
            </a: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af37cf5a9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g1af37cf5a91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af37cf5a91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1af37cf5a91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af37cf5a9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g1af37cf5a91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af37cf5a9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1af37cf5a91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af37cf5a9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g1af37cf5a91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af37cf5a9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g1af37cf5a91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fc4f276e1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3fc4f276e1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af37cf5a91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g1af37cf5a91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af37cf5a9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1af37cf5a91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af37cf5a9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g1af37cf5a91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af37cf5a9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g1af37cf5a91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af37cf5a9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af37cf5a9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af37cf5a9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af37cf5a9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af37cf5a91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af37cf5a91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af37cf5a9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1af37cf5a9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af37cf5a91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af37cf5a91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af37cf5a9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af37cf5a9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fc4f276e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3fc4f276e1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rgbClr val="333333"/>
                </a:solidFill>
                <a:latin typeface="DM Sans"/>
                <a:ea typeface="DM Sans"/>
                <a:cs typeface="DM Sans"/>
                <a:sym typeface="DM Sans"/>
              </a:rPr>
              <a:t>Git es uno de los sistemas de control de versiones más populares entre los desarrolladores. Y parte de la culpa de su popularidad la tiene GitHub, un excelente </a:t>
            </a:r>
            <a:r>
              <a:rPr b="1" lang="es">
                <a:solidFill>
                  <a:srgbClr val="333333"/>
                </a:solidFill>
                <a:latin typeface="DM Sans"/>
                <a:ea typeface="DM Sans"/>
                <a:cs typeface="DM Sans"/>
                <a:sym typeface="DM Sans"/>
              </a:rPr>
              <a:t>servicio de alojamiento de repositorios de software con este sistema</a:t>
            </a:r>
            <a:r>
              <a:rPr lang="es">
                <a:solidFill>
                  <a:srgbClr val="333333"/>
                </a:solidFill>
                <a:latin typeface="DM Sans"/>
                <a:ea typeface="DM Sans"/>
                <a:cs typeface="DM Sans"/>
                <a:sym typeface="DM Sans"/>
              </a:rPr>
              <a:t>, que lejos de quedarse en esta funcionalidad, ofrece hoy en día un conjunto de características muy útiles para el trabajo en equipo.</a:t>
            </a:r>
            <a:endParaRPr>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af37cf5a9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af37cf5a9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af37cf5a9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af37cf5a9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af37cf5a9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af37cf5a9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af37cf5a91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af37cf5a91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af37cf5a9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af37cf5a9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1af37cf5a9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1af37cf5a9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af37cf5a91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af37cf5a91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fc4f276e1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13fc4f276e1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8fb22ff5b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8fb22ff5b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fc4f276e1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3fc4f276e1_1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fe25858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3fe25858a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fe25858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3fe25858a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fe25858a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3fe25858ac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fe25858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fe25858ac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fe25858a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3fe25858ac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fe25858a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3fe25858a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fe25858a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3fe25858ac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fe25858a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3fe25858ac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8fb22ff5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8fb22ff5bc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fe25858a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3fe25858ac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fe25858a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3fe25858ac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fe25858a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3fe25858ac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fe25858a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3fe25858ac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fe25858a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3fe25858ac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fe25858ac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3fe25858ac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fe25858a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3fe25858ac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fe25858a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13fe25858ac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fe25858a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3fe25858ac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fe25858a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3fe25858ac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fe25858a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13fe25858ac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fe25858a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3fe25858ac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3fe25858a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3fe25858ac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fe25858a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3fe25858ac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fe25858a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13fe25858ac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fe25858a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3fe25858ac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fe25858a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3fe25858ac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3fe25858a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3fe25858ac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Es indispensable que se muestre directamente la pantalla con la consola, así los/as estudiantes ven cómo se van escribiendo los comandos.</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3fe25858a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13fe25858ac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fe25858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3fe25858ac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fe25858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3fe25858ac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fc4f276e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3fc4f276e1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fe25858a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3fe25858ac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a265daf6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a265daf6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Para </a:t>
            </a:r>
            <a:r>
              <a:rPr b="1" lang="es" sz="1200">
                <a:solidFill>
                  <a:schemeClr val="dk1"/>
                </a:solidFill>
                <a:latin typeface="DM Sans"/>
                <a:ea typeface="DM Sans"/>
                <a:cs typeface="DM Sans"/>
                <a:sym typeface="DM Sans"/>
              </a:rPr>
              <a:t>agregar el o los archivos al Staging Area</a:t>
            </a:r>
            <a:r>
              <a:rPr lang="es" sz="1200">
                <a:solidFill>
                  <a:schemeClr val="dk1"/>
                </a:solidFill>
                <a:latin typeface="DM Sans"/>
                <a:ea typeface="DM Sans"/>
                <a:cs typeface="DM Sans"/>
                <a:sym typeface="DM Sans"/>
              </a:rPr>
              <a:t> vamos a usar el comando </a:t>
            </a:r>
            <a:r>
              <a:rPr i="1" lang="es" sz="1200">
                <a:solidFill>
                  <a:schemeClr val="dk1"/>
                </a:solidFill>
                <a:latin typeface="DM Sans"/>
                <a:ea typeface="DM Sans"/>
                <a:cs typeface="DM Sans"/>
                <a:sym typeface="DM Sans"/>
              </a:rPr>
              <a:t>add </a:t>
            </a:r>
            <a:r>
              <a:rPr lang="es" sz="1200">
                <a:solidFill>
                  <a:schemeClr val="dk1"/>
                </a:solidFill>
                <a:latin typeface="DM Sans"/>
                <a:ea typeface="DM Sans"/>
                <a:cs typeface="DM Sans"/>
                <a:sym typeface="DM Sans"/>
              </a:rPr>
              <a:t>lo cual podemos verificar si funciono nuevamente con el git status</a:t>
            </a:r>
            <a:endParaRPr sz="1200">
              <a:solidFill>
                <a:srgbClr val="1C3643"/>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996936a08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996936a08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Para </a:t>
            </a:r>
            <a:r>
              <a:rPr b="1" lang="es" sz="1200">
                <a:solidFill>
                  <a:schemeClr val="dk1"/>
                </a:solidFill>
                <a:latin typeface="DM Sans"/>
                <a:ea typeface="DM Sans"/>
                <a:cs typeface="DM Sans"/>
                <a:sym typeface="DM Sans"/>
              </a:rPr>
              <a:t>agregar el o los archivos al Staging Area</a:t>
            </a:r>
            <a:r>
              <a:rPr lang="es" sz="1200">
                <a:solidFill>
                  <a:schemeClr val="dk1"/>
                </a:solidFill>
                <a:latin typeface="DM Sans"/>
                <a:ea typeface="DM Sans"/>
                <a:cs typeface="DM Sans"/>
                <a:sym typeface="DM Sans"/>
              </a:rPr>
              <a:t> vamos a usar el comando </a:t>
            </a:r>
            <a:r>
              <a:rPr i="1" lang="es" sz="1200">
                <a:solidFill>
                  <a:schemeClr val="dk1"/>
                </a:solidFill>
                <a:latin typeface="DM Sans"/>
                <a:ea typeface="DM Sans"/>
                <a:cs typeface="DM Sans"/>
                <a:sym typeface="DM Sans"/>
              </a:rPr>
              <a:t>add </a:t>
            </a:r>
            <a:r>
              <a:rPr lang="es" sz="1200">
                <a:solidFill>
                  <a:schemeClr val="dk1"/>
                </a:solidFill>
                <a:latin typeface="DM Sans"/>
                <a:ea typeface="DM Sans"/>
                <a:cs typeface="DM Sans"/>
                <a:sym typeface="DM Sans"/>
              </a:rPr>
              <a:t>lo cual podemos verificar si funciono nuevamente con el git status</a:t>
            </a:r>
            <a:endParaRPr sz="1200">
              <a:solidFill>
                <a:srgbClr val="1C3643"/>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fe25858ac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3fe25858ac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Para </a:t>
            </a:r>
            <a:r>
              <a:rPr b="1" lang="es" sz="1200">
                <a:solidFill>
                  <a:schemeClr val="dk1"/>
                </a:solidFill>
                <a:latin typeface="DM Sans"/>
                <a:ea typeface="DM Sans"/>
                <a:cs typeface="DM Sans"/>
                <a:sym typeface="DM Sans"/>
              </a:rPr>
              <a:t>agregar el o los archivos al Staging Area</a:t>
            </a:r>
            <a:r>
              <a:rPr lang="es" sz="1200">
                <a:solidFill>
                  <a:schemeClr val="dk1"/>
                </a:solidFill>
                <a:latin typeface="DM Sans"/>
                <a:ea typeface="DM Sans"/>
                <a:cs typeface="DM Sans"/>
                <a:sym typeface="DM Sans"/>
              </a:rPr>
              <a:t> vamos a usar el comando </a:t>
            </a:r>
            <a:r>
              <a:rPr i="1" lang="es" sz="1200">
                <a:solidFill>
                  <a:schemeClr val="dk1"/>
                </a:solidFill>
                <a:latin typeface="DM Sans"/>
                <a:ea typeface="DM Sans"/>
                <a:cs typeface="DM Sans"/>
                <a:sym typeface="DM Sans"/>
              </a:rPr>
              <a:t>add </a:t>
            </a:r>
            <a:r>
              <a:rPr lang="es" sz="1200">
                <a:solidFill>
                  <a:schemeClr val="dk1"/>
                </a:solidFill>
                <a:latin typeface="DM Sans"/>
                <a:ea typeface="DM Sans"/>
                <a:cs typeface="DM Sans"/>
                <a:sym typeface="DM Sans"/>
              </a:rPr>
              <a:t>lo cual podemos verificar si funciono nuevamente con el git status</a:t>
            </a:r>
            <a:endParaRPr sz="1200">
              <a:solidFill>
                <a:srgbClr val="1C3643"/>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fe25858ac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13fe25858ac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3fe25858a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13fe25858ac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fe25858ac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3fe25858ac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Agregamos nuestros index.html</a:t>
            </a:r>
            <a:br>
              <a:rPr lang="es" sz="1200">
                <a:solidFill>
                  <a:schemeClr val="dk1"/>
                </a:solidFill>
                <a:latin typeface="DM Sans"/>
                <a:ea typeface="DM Sans"/>
                <a:cs typeface="DM Sans"/>
                <a:sym typeface="DM Sans"/>
              </a:rPr>
            </a:br>
            <a:r>
              <a:rPr b="1" lang="es" sz="1200">
                <a:solidFill>
                  <a:schemeClr val="dk1"/>
                </a:solidFill>
                <a:latin typeface="DM Sans"/>
                <a:ea typeface="DM Sans"/>
                <a:cs typeface="DM Sans"/>
                <a:sym typeface="DM Sans"/>
              </a:rPr>
              <a:t>Entonces cumplimos las 3 etapas de Git</a:t>
            </a:r>
            <a:endParaRPr b="1"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Creamos nuestro</a:t>
            </a:r>
            <a:r>
              <a:rPr i="1" lang="es" sz="1200">
                <a:solidFill>
                  <a:schemeClr val="dk1"/>
                </a:solidFill>
                <a:latin typeface="Didact Gothic"/>
                <a:ea typeface="Didact Gothic"/>
                <a:cs typeface="Didact Gothic"/>
                <a:sym typeface="Didact Gothic"/>
              </a:rPr>
              <a:t> index.html</a:t>
            </a:r>
            <a:r>
              <a:rPr lang="es" sz="1200">
                <a:solidFill>
                  <a:schemeClr val="dk1"/>
                </a:solidFill>
                <a:latin typeface="Didact Gothic"/>
                <a:ea typeface="Didact Gothic"/>
                <a:cs typeface="Didact Gothic"/>
                <a:sym typeface="Didact Gothic"/>
              </a:rPr>
              <a:t> dentro de </a:t>
            </a:r>
            <a:r>
              <a:rPr b="1" lang="es"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agregamos al</a:t>
            </a:r>
            <a:r>
              <a:rPr b="1" lang="es"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Y como ultimo enviamos a nuestro repositorio </a:t>
            </a:r>
            <a:r>
              <a:rPr b="1" lang="es" sz="1200">
                <a:solidFill>
                  <a:schemeClr val="dk1"/>
                </a:solidFill>
                <a:latin typeface="Didact Gothic"/>
                <a:ea typeface="Didact Gothic"/>
                <a:cs typeface="Didact Gothic"/>
                <a:sym typeface="Didact Gothic"/>
              </a:rPr>
              <a:t>Git Directory </a:t>
            </a:r>
            <a:r>
              <a:rPr lang="es" sz="1200">
                <a:solidFill>
                  <a:schemeClr val="dk1"/>
                </a:solidFill>
                <a:latin typeface="Didact Gothic"/>
                <a:ea typeface="Didact Gothic"/>
                <a:cs typeface="Didact Gothic"/>
                <a:sym typeface="Didact Gothic"/>
              </a:rPr>
              <a:t>el archivo </a:t>
            </a:r>
            <a:r>
              <a:rPr i="1" lang="es" sz="1200">
                <a:solidFill>
                  <a:schemeClr val="dk1"/>
                </a:solidFill>
                <a:latin typeface="Didact Gothic"/>
                <a:ea typeface="Didact Gothic"/>
                <a:cs typeface="Didact Gothic"/>
                <a:sym typeface="Didact Gothic"/>
              </a:rPr>
              <a:t>index.html </a:t>
            </a: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commit -m</a:t>
            </a:r>
            <a:r>
              <a:rPr lang="es"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fe25858a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3fe25858ac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fe25858a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13fe25858ac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3fe25858ac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13fe25858ac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 medio de este comando </a:t>
            </a:r>
            <a:r>
              <a:rPr b="1" lang="es">
                <a:solidFill>
                  <a:schemeClr val="dk1"/>
                </a:solidFill>
                <a:latin typeface="DM Sans"/>
                <a:ea typeface="DM Sans"/>
                <a:cs typeface="DM Sans"/>
                <a:sym typeface="DM Sans"/>
              </a:rPr>
              <a:t>veremos la historia de nuestro proyecto</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Utilizando</a:t>
            </a:r>
            <a:r>
              <a:rPr i="1" lang="es">
                <a:solidFill>
                  <a:schemeClr val="dk1"/>
                </a:solidFill>
                <a:latin typeface="DM Sans"/>
                <a:ea typeface="DM Sans"/>
                <a:cs typeface="DM Sans"/>
                <a:sym typeface="DM Sans"/>
              </a:rPr>
              <a:t> git log</a:t>
            </a:r>
            <a:r>
              <a:rPr lang="es">
                <a:solidFill>
                  <a:schemeClr val="dk1"/>
                </a:solidFill>
                <a:latin typeface="DM Sans"/>
                <a:ea typeface="DM Sans"/>
                <a:cs typeface="DM Sans"/>
                <a:sym typeface="DM Sans"/>
              </a:rPr>
              <a:t> podrás ver los codigos hexadecimales que crea Sha-1, el autor y la fecha en la que se envió ese commit.</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fe25858ac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3fe25858ac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3fe25858ac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3fe25858ac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fe25858ac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3fe25858ac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3fe25858a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3fe25858ac_0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3fe25858ac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13fe25858ac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fe25858ac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3fe25858ac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3fe25858ac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13fe25858ac_0_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3fe25858ac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13fe25858ac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fe25858ac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3fe25858ac_0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3fe25858ac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13fe25858ac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3fe25858ac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3fe25858ac_0_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podemos ver estamos ahora sobre el commit seleccionado (el HEAD está ahora) y podríamos sacar una nueva rama desde ahi, lo que hicimos fue movernos en el tiempo para posicionarnos sobre ese commit pasado.</a:t>
            </a:r>
            <a:endParaRPr>
              <a:solidFill>
                <a:schemeClr val="dk1"/>
              </a:solidFill>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3fe25858ac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13fe25858ac_0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podemos ver estamos ahora sobre el commit seleccionado (el HEAD está ahora) y podríamos sacar una nueva rama desde ahi, lo que hicimos fue movernos en el tiempo para posicionarnos sobre ese commit pasado.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3fe25858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13fe25858ac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Existen muchos sistemas de control de Versiones. Git es uno de ellos y el más aceptado por la comunidad de desarrolladores.</a:t>
            </a:r>
            <a:endParaRPr sz="12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3fe25858ac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13fe25858ac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Una vez trabajado en diferentes ramas deberíamos de mezclar las ramas. Lo primero que debemos hacer para mezclar ramas es pararse sobre la rama master y desde alli usar el comando </a:t>
            </a:r>
            <a:r>
              <a:rPr i="1" lang="es">
                <a:solidFill>
                  <a:schemeClr val="dk1"/>
                </a:solidFill>
                <a:latin typeface="DM Sans"/>
                <a:ea typeface="DM Sans"/>
                <a:cs typeface="DM Sans"/>
                <a:sym typeface="DM Sans"/>
              </a:rPr>
              <a:t>git merge [rama a fundir con el master]</a:t>
            </a:r>
            <a:endParaRPr i="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3fe4cee74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3fe4cee74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fe25858ac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13fe25858ac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3fe25858ac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13fe25858ac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Existen muchos sistemas de control de Versiones. Git es uno de ellos y el más aceptado por la comunidad de desarrolladores.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3fe25858ac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13fe25858ac_0_7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3fe25858ac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13fe25858ac_0_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aa9eb64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aa9eb64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Nota:</a:t>
            </a:r>
            <a:r>
              <a:rPr i="1" lang="es">
                <a:solidFill>
                  <a:schemeClr val="dk1"/>
                </a:solidFill>
                <a:latin typeface="DM Sans"/>
                <a:ea typeface="DM Sans"/>
                <a:cs typeface="DM Sans"/>
                <a:sym typeface="DM Sans"/>
              </a:rPr>
              <a:t> toda la información de esta unidad la puedes encontrar en más detalle en la página oficial de Git : </a:t>
            </a:r>
            <a:r>
              <a:rPr i="1" lang="es" u="sng">
                <a:solidFill>
                  <a:schemeClr val="hlink"/>
                </a:solidFill>
                <a:latin typeface="DM Sans"/>
                <a:ea typeface="DM Sans"/>
                <a:cs typeface="DM Sans"/>
                <a:sym typeface="DM Sans"/>
                <a:hlinkClick r:id="rId2"/>
              </a:rPr>
              <a:t>https://git-scm.com/book/es/v2</a:t>
            </a:r>
            <a:r>
              <a:rPr i="1" lang="es" u="sng">
                <a:solidFill>
                  <a:schemeClr val="hlink"/>
                </a:solidFill>
                <a:latin typeface="Helvetica Neue Light"/>
                <a:ea typeface="Helvetica Neue Light"/>
                <a:cs typeface="Helvetica Neue Light"/>
                <a:sym typeface="Helvetica Neue Light"/>
                <a:hlinkClick r:id="rId3"/>
              </a:rPr>
              <a:t>/</a:t>
            </a:r>
            <a:r>
              <a:rPr i="1" lang="es">
                <a:solidFill>
                  <a:schemeClr val="dk1"/>
                </a:solidFill>
                <a:latin typeface="Helvetica Neue Light"/>
                <a:ea typeface="Helvetica Neue Light"/>
                <a:cs typeface="Helvetica Neue Light"/>
                <a:sym typeface="Helvetica Neue Light"/>
              </a:rPr>
              <a:t> </a:t>
            </a:r>
            <a:br>
              <a:rPr lang="es" sz="1300">
                <a:solidFill>
                  <a:schemeClr val="dk1"/>
                </a:solidFill>
                <a:latin typeface="Helvetica Neue Light"/>
                <a:ea typeface="Helvetica Neue Light"/>
                <a:cs typeface="Helvetica Neue Light"/>
                <a:sym typeface="Helvetica Neue Light"/>
              </a:rPr>
            </a:b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af37cf5a9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1af37cf5a9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af37cf5a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af37cf5a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af37cf5a9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1af37cf5a9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af37cf5a9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af37cf5a9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af37cf5a9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af37cf5a9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af37cf5a9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af37cf5a9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af37cf5a9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af37cf5a9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af37cf5a9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af37cf5a9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800"/>
              <a:buFont typeface="Arial"/>
              <a:buNone/>
            </a:pPr>
            <a:r>
              <a:rPr lang="es" sz="18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fc4f276e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13fc4f276e1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Existen muchos sistemas de control de Versiones. Git es uno de ellos y el más aceptado por la comunidad de desarrolladores.</a:t>
            </a:r>
            <a:endParaRPr>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Gracias al sistema de control de Versiones, nuestro sistema se encuentra a salvo.</a:t>
            </a:r>
            <a:endParaRPr>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Con Git podemos ir a cualquier estado de nuestro proyecto en cualquier momento.</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af37cf5a9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af37cf5a9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af37cf5a9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af37cf5a9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800"/>
              <a:buFont typeface="Arial"/>
              <a:buNone/>
            </a:pPr>
            <a:r>
              <a:rPr lang="es" sz="18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af37cf5a9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af37cf5a9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s" sz="18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af37cf5a9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af37cf5a9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s" sz="18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af37cf5a9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af37cf5a9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af37cf5a9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af37cf5a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af37cf5a9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af37cf5a9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s" sz="18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af37cf5a9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af37cf5a9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s" sz="18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af37cf5a9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af37cf5a9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af37cf5a9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af37cf5a9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1">
  <p:cSld name="SECTION_HEADER_1_1_1_1_1_1_1_1_1_3">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 name="Shape 44"/>
        <p:cNvGrpSpPr/>
        <p:nvPr/>
      </p:nvGrpSpPr>
      <p:grpSpPr>
        <a:xfrm>
          <a:off x="0" y="0"/>
          <a:ext cx="0" cy="0"/>
          <a:chOff x="0" y="0"/>
          <a:chExt cx="0" cy="0"/>
        </a:xfrm>
      </p:grpSpPr>
      <p:sp>
        <p:nvSpPr>
          <p:cNvPr id="45" name="Google Shape;45;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 name="Google Shape;46;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 name="Google Shape;4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4" name="Google Shape;5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sp>
        <p:nvSpPr>
          <p:cNvPr id="56" name="Google Shape;56;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 name="Google Shape;58;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9" name="Google Shape;5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2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5" name="Google Shape;65;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6" name="Google Shape;6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sp>
        <p:nvSpPr>
          <p:cNvPr id="68" name="Google Shape;68;p2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9" name="Google Shape;6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3" name="Google Shape;73;p2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2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 name="Google Shape;7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2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78" name="Google Shape;7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1" name="Google Shape;81;p2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82" name="Google Shape;8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85" name="Shape 85"/>
        <p:cNvGrpSpPr/>
        <p:nvPr/>
      </p:nvGrpSpPr>
      <p:grpSpPr>
        <a:xfrm>
          <a:off x="0" y="0"/>
          <a:ext cx="0" cy="0"/>
          <a:chOff x="0" y="0"/>
          <a:chExt cx="0" cy="0"/>
        </a:xfrm>
      </p:grpSpPr>
      <p:pic>
        <p:nvPicPr>
          <p:cNvPr id="86" name="Google Shape;86;p28"/>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87" name="Google Shape;87;p28"/>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28"/>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89" name="Google Shape;89;p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 name="Google Shape;90;p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92" name="Shape 92"/>
        <p:cNvGrpSpPr/>
        <p:nvPr/>
      </p:nvGrpSpPr>
      <p:grpSpPr>
        <a:xfrm>
          <a:off x="0" y="0"/>
          <a:ext cx="0" cy="0"/>
          <a:chOff x="0" y="0"/>
          <a:chExt cx="0" cy="0"/>
        </a:xfrm>
      </p:grpSpPr>
      <p:pic>
        <p:nvPicPr>
          <p:cNvPr id="93" name="Google Shape;93;p29"/>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0" name="Shape 100"/>
        <p:cNvGrpSpPr/>
        <p:nvPr/>
      </p:nvGrpSpPr>
      <p:grpSpPr>
        <a:xfrm>
          <a:off x="0" y="0"/>
          <a:ext cx="0" cy="0"/>
          <a:chOff x="0" y="0"/>
          <a:chExt cx="0" cy="0"/>
        </a:xfrm>
      </p:grpSpPr>
      <p:pic>
        <p:nvPicPr>
          <p:cNvPr id="101" name="Google Shape;101;p3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4" name="Shape 104"/>
        <p:cNvGrpSpPr/>
        <p:nvPr/>
      </p:nvGrpSpPr>
      <p:grpSpPr>
        <a:xfrm>
          <a:off x="0" y="0"/>
          <a:ext cx="0" cy="0"/>
          <a:chOff x="0" y="0"/>
          <a:chExt cx="0" cy="0"/>
        </a:xfrm>
      </p:grpSpPr>
      <p:pic>
        <p:nvPicPr>
          <p:cNvPr id="105" name="Google Shape;105;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2" name="Google Shape;42;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3" name="Google Shape;4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9.png"/><Relationship Id="rId4" Type="http://schemas.openxmlformats.org/officeDocument/2006/relationships/image" Target="../media/image7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7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9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8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86.png"/><Relationship Id="rId4" Type="http://schemas.openxmlformats.org/officeDocument/2006/relationships/image" Target="../media/image8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6.gi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4.xml"/><Relationship Id="rId3" Type="http://schemas.openxmlformats.org/officeDocument/2006/relationships/hyperlink" Target="https://nodejs.org/en/download/" TargetMode="External"/><Relationship Id="rId4" Type="http://schemas.openxmlformats.org/officeDocument/2006/relationships/image" Target="../media/image10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5.xml"/><Relationship Id="rId3" Type="http://schemas.openxmlformats.org/officeDocument/2006/relationships/image" Target="../media/image9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6.xml"/><Relationship Id="rId3" Type="http://schemas.openxmlformats.org/officeDocument/2006/relationships/image" Target="../media/image10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7.xml"/><Relationship Id="rId3" Type="http://schemas.openxmlformats.org/officeDocument/2006/relationships/image" Target="../media/image9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8.xml"/><Relationship Id="rId3" Type="http://schemas.openxmlformats.org/officeDocument/2006/relationships/image" Target="../media/image8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9.xml"/><Relationship Id="rId3"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 Id="rId3" Type="http://schemas.openxmlformats.org/officeDocument/2006/relationships/image" Target="../media/image8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 Id="rId3" Type="http://schemas.openxmlformats.org/officeDocument/2006/relationships/image" Target="../media/image9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2.xml"/><Relationship Id="rId3" Type="http://schemas.openxmlformats.org/officeDocument/2006/relationships/image" Target="../media/image9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03.jpg"/><Relationship Id="rId4" Type="http://schemas.openxmlformats.org/officeDocument/2006/relationships/image" Target="../media/image104.jpg"/><Relationship Id="rId5" Type="http://schemas.openxmlformats.org/officeDocument/2006/relationships/image" Target="../media/image105.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6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0.png"/><Relationship Id="rId4" Type="http://schemas.openxmlformats.org/officeDocument/2006/relationships/image" Target="../media/image1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0.png"/><Relationship Id="rId4" Type="http://schemas.openxmlformats.org/officeDocument/2006/relationships/image" Target="../media/image1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0.png"/><Relationship Id="rId4" Type="http://schemas.openxmlformats.org/officeDocument/2006/relationships/image" Target="../media/image1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1.xml"/><Relationship Id="rId3" Type="http://schemas.openxmlformats.org/officeDocument/2006/relationships/image" Target="../media/image10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01.png"/><Relationship Id="rId4" Type="http://schemas.openxmlformats.org/officeDocument/2006/relationships/hyperlink" Target="https://teloexplicocongatitos.com/poster?id=tlecg04" TargetMode="External"/><Relationship Id="rId5" Type="http://schemas.openxmlformats.org/officeDocument/2006/relationships/hyperlink" Target="https://pages.github.com"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hyperlink" Target="https://git-scm.com/downloads" TargetMode="Externa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hyperlink" Target="https://sourceforge.net/projects/git-osx-installer/" TargetMode="Externa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slide" Target="/ppt/slides/slide7.xml"/><Relationship Id="rId6" Type="http://schemas.openxmlformats.org/officeDocument/2006/relationships/slide" Target="/ppt/slides/slide43.xml"/><Relationship Id="rId7" Type="http://schemas.openxmlformats.org/officeDocument/2006/relationships/slide" Target="/ppt/slides/slide6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hyperlink" Target="mailto:johndoe@example.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54.png"/><Relationship Id="rId5" Type="http://schemas.openxmlformats.org/officeDocument/2006/relationships/hyperlink" Target="https://git-scm.com/book/es/v1/Fundamentos-de-Git-Viendo-el-hist%C3%B3rico-de-confirmacion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1.png"/><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png"/><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4.xml"/><Relationship Id="rId3" Type="http://schemas.openxmlformats.org/officeDocument/2006/relationships/hyperlink" Target="https://view.genial.ly/61a7993f3ef3cf0dac4e4b9c/interactive-content-faqs-desarrollo-web"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8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7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hyperlink" Target="https://git-scm.com/book/es/v2/"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slide" Target="/ppt/slides/slide87.xml"/><Relationship Id="rId6" Type="http://schemas.openxmlformats.org/officeDocument/2006/relationships/slide" Target="/ppt/slides/slide90.xml"/><Relationship Id="rId7" Type="http://schemas.openxmlformats.org/officeDocument/2006/relationships/slide" Target="/ppt/slides/slide9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github.com/" TargetMode="External"/><Relationship Id="rId4" Type="http://schemas.openxmlformats.org/officeDocument/2006/relationships/image" Target="../media/image81.png"/><Relationship Id="rId5" Type="http://schemas.openxmlformats.org/officeDocument/2006/relationships/image" Target="../media/image7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view.genial.ly/61a7993f3ef3cf0dac4e4b9c/interactive-content-faqs-desarrollo-web"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6"/>
          <p:cNvSpPr/>
          <p:nvPr/>
        </p:nvSpPr>
        <p:spPr>
          <a:xfrm>
            <a:off x="3080700" y="2547525"/>
            <a:ext cx="3771900" cy="83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6"/>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12" name="Google Shape;112;p36"/>
          <p:cNvSpPr txBox="1"/>
          <p:nvPr/>
        </p:nvSpPr>
        <p:spPr>
          <a:xfrm>
            <a:off x="3655975" y="2541075"/>
            <a:ext cx="2928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13" name="Google Shape;113;p36"/>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¿Qué es GIT?</a:t>
            </a:r>
            <a:endParaRPr b="1" i="0" sz="3500" u="none" cap="none" strike="noStrike">
              <a:solidFill>
                <a:schemeClr val="lt1"/>
              </a:solidFill>
              <a:latin typeface="DM Sans"/>
              <a:ea typeface="DM Sans"/>
              <a:cs typeface="DM Sans"/>
              <a:sym typeface="DM Sans"/>
            </a:endParaRPr>
          </a:p>
        </p:txBody>
      </p:sp>
      <p:sp>
        <p:nvSpPr>
          <p:cNvPr id="215" name="Google Shape;215;p45"/>
          <p:cNvSpPr txBox="1"/>
          <p:nvPr/>
        </p:nvSpPr>
        <p:spPr>
          <a:xfrm>
            <a:off x="5949025" y="2037900"/>
            <a:ext cx="2166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GIT, podemos ir a versiones anteriores, una característica muy útil para poder corregir errores, y para la organización.</a:t>
            </a:r>
            <a:endParaRPr b="0" i="0" sz="1350" u="none" cap="none" strike="noStrike">
              <a:solidFill>
                <a:srgbClr val="000000"/>
              </a:solidFill>
              <a:latin typeface="DM Sans"/>
              <a:ea typeface="DM Sans"/>
              <a:cs typeface="DM Sans"/>
              <a:sym typeface="DM Sans"/>
            </a:endParaRPr>
          </a:p>
        </p:txBody>
      </p:sp>
      <p:pic>
        <p:nvPicPr>
          <p:cNvPr id="216" name="Google Shape;216;p45"/>
          <p:cNvPicPr preferRelativeResize="0"/>
          <p:nvPr/>
        </p:nvPicPr>
        <p:blipFill rotWithShape="1">
          <a:blip r:embed="rId3">
            <a:alphaModFix/>
          </a:blip>
          <a:srcRect b="0" l="0" r="0" t="0"/>
          <a:stretch/>
        </p:blipFill>
        <p:spPr>
          <a:xfrm>
            <a:off x="869125" y="1775050"/>
            <a:ext cx="4939726" cy="17747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 GitHub</a:t>
            </a:r>
            <a:endParaRPr b="1" sz="4000">
              <a:solidFill>
                <a:schemeClr val="dk1"/>
              </a:solidFill>
              <a:latin typeface="DM Sans"/>
              <a:ea typeface="DM Sans"/>
              <a:cs typeface="DM Sans"/>
              <a:sym typeface="DM Sans"/>
            </a:endParaRPr>
          </a:p>
        </p:txBody>
      </p:sp>
      <p:sp>
        <p:nvSpPr>
          <p:cNvPr id="975" name="Google Shape;975;p135"/>
          <p:cNvSpPr txBox="1"/>
          <p:nvPr/>
        </p:nvSpPr>
        <p:spPr>
          <a:xfrm>
            <a:off x="600900" y="1439950"/>
            <a:ext cx="8141100" cy="88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Llegó el momento de alojar la información del repositorio local de tu computadora, en el nuevo repositorio remoto que acabamos de crear. Para lograrlo, una vez que completaste la creación, GitHub te proporcionará una serie de comandos. </a:t>
            </a:r>
            <a:endParaRPr i="0" sz="1350" u="none" cap="none" strike="noStrike">
              <a:solidFill>
                <a:srgbClr val="000000"/>
              </a:solidFill>
              <a:latin typeface="DM Sans"/>
              <a:ea typeface="DM Sans"/>
              <a:cs typeface="DM Sans"/>
              <a:sym typeface="DM Sans"/>
            </a:endParaRPr>
          </a:p>
        </p:txBody>
      </p:sp>
      <p:graphicFrame>
        <p:nvGraphicFramePr>
          <p:cNvPr id="976" name="Google Shape;976;p135"/>
          <p:cNvGraphicFramePr/>
          <p:nvPr/>
        </p:nvGraphicFramePr>
        <p:xfrm>
          <a:off x="1319000" y="2320155"/>
          <a:ext cx="3000000" cy="3000000"/>
        </p:xfrm>
        <a:graphic>
          <a:graphicData uri="http://schemas.openxmlformats.org/drawingml/2006/table">
            <a:tbl>
              <a:tblPr>
                <a:noFill/>
                <a:tableStyleId>{241B7B13-F079-4C3E-81EA-863B1676BDF2}</a:tableStyleId>
              </a:tblPr>
              <a:tblGrid>
                <a:gridCol w="5992350"/>
              </a:tblGrid>
              <a:tr h="2562025">
                <a:tc>
                  <a:txBody>
                    <a:bodyPr/>
                    <a:lstStyle/>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 </a:t>
                      </a:r>
                      <a:r>
                        <a:rPr lang="es">
                          <a:solidFill>
                            <a:srgbClr val="F3F3F3"/>
                          </a:solidFill>
                          <a:highlight>
                            <a:srgbClr val="000000"/>
                          </a:highlight>
                          <a:latin typeface="Consolas"/>
                          <a:ea typeface="Consolas"/>
                          <a:cs typeface="Consolas"/>
                          <a:sym typeface="Consolas"/>
                        </a:rPr>
                        <a:t>git remote add origin https://github.com/JohnDoeExample/mi_repositorio.git</a:t>
                      </a:r>
                      <a:endParaRPr>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a:solidFill>
                            <a:srgbClr val="666666"/>
                          </a:solidFill>
                          <a:highlight>
                            <a:srgbClr val="000000"/>
                          </a:highlight>
                          <a:latin typeface="Consolas"/>
                          <a:ea typeface="Consolas"/>
                          <a:cs typeface="Consolas"/>
                          <a:sym typeface="Consolas"/>
                        </a:rPr>
                        <a:t>/*Este comando renombra la rama </a:t>
                      </a:r>
                      <a:r>
                        <a:rPr i="1" lang="es">
                          <a:solidFill>
                            <a:srgbClr val="666666"/>
                          </a:solidFill>
                          <a:highlight>
                            <a:srgbClr val="000000"/>
                          </a:highlight>
                          <a:latin typeface="Consolas"/>
                          <a:ea typeface="Consolas"/>
                          <a:cs typeface="Consolas"/>
                          <a:sym typeface="Consolas"/>
                        </a:rPr>
                        <a:t>master</a:t>
                      </a:r>
                      <a:r>
                        <a:rPr lang="es">
                          <a:solidFill>
                            <a:srgbClr val="666666"/>
                          </a:solidFill>
                          <a:highlight>
                            <a:srgbClr val="000000"/>
                          </a:highlight>
                          <a:latin typeface="Consolas"/>
                          <a:ea typeface="Consolas"/>
                          <a:cs typeface="Consolas"/>
                          <a:sym typeface="Consolas"/>
                        </a:rPr>
                        <a:t> a </a:t>
                      </a:r>
                      <a:r>
                        <a:rPr i="1" lang="es">
                          <a:solidFill>
                            <a:srgbClr val="666666"/>
                          </a:solidFill>
                          <a:highlight>
                            <a:srgbClr val="000000"/>
                          </a:highlight>
                          <a:latin typeface="Consolas"/>
                          <a:ea typeface="Consolas"/>
                          <a:cs typeface="Consolas"/>
                          <a:sym typeface="Consolas"/>
                        </a:rPr>
                        <a:t>main</a:t>
                      </a:r>
                      <a:r>
                        <a:rPr lang="es">
                          <a:solidFill>
                            <a:srgbClr val="666666"/>
                          </a:solidFill>
                          <a:highlight>
                            <a:srgbClr val="000000"/>
                          </a:highlight>
                          <a:latin typeface="Consolas"/>
                          <a:ea typeface="Consolas"/>
                          <a:cs typeface="Consolas"/>
                          <a:sym typeface="Consolas"/>
                        </a:rPr>
                        <a:t>, es el nombre que usan los repositorios modernos*/</a:t>
                      </a:r>
                      <a:endParaRPr>
                        <a:solidFill>
                          <a:srgbClr val="666666"/>
                        </a:solidFill>
                        <a:highlight>
                          <a:srgbClr val="000000"/>
                        </a:highlight>
                        <a:latin typeface="Consolas"/>
                        <a:ea typeface="Consolas"/>
                        <a:cs typeface="Consolas"/>
                        <a:sym typeface="Consolas"/>
                      </a:endParaRPr>
                    </a:p>
                    <a:p>
                      <a:pPr indent="0" lvl="0" marL="0" rtl="0" algn="l">
                        <a:spcBef>
                          <a:spcPts val="0"/>
                        </a:spcBef>
                        <a:spcAft>
                          <a:spcPts val="0"/>
                        </a:spcAft>
                        <a:buClr>
                          <a:schemeClr val="dk1"/>
                        </a:buClr>
                        <a:buSzPts val="1800"/>
                        <a:buFont typeface="Arial"/>
                        <a:buNone/>
                      </a:pPr>
                      <a:r>
                        <a:rPr lang="es">
                          <a:solidFill>
                            <a:srgbClr val="00FF00"/>
                          </a:solidFill>
                          <a:highlight>
                            <a:schemeClr val="dk1"/>
                          </a:highlight>
                          <a:latin typeface="Consolas"/>
                          <a:ea typeface="Consolas"/>
                          <a:cs typeface="Consolas"/>
                          <a:sym typeface="Consolas"/>
                        </a:rPr>
                        <a:t>john@MyShopSolutions</a:t>
                      </a:r>
                      <a:r>
                        <a:rPr lang="es">
                          <a:solidFill>
                            <a:srgbClr val="FF00FF"/>
                          </a:solidFill>
                          <a:highlight>
                            <a:schemeClr val="dk1"/>
                          </a:highlight>
                          <a:latin typeface="Consolas"/>
                          <a:ea typeface="Consolas"/>
                          <a:cs typeface="Consolas"/>
                          <a:sym typeface="Consolas"/>
                        </a:rPr>
                        <a:t>: ~$ </a:t>
                      </a:r>
                      <a:r>
                        <a:rPr lang="es">
                          <a:solidFill>
                            <a:srgbClr val="F3F3F3"/>
                          </a:solidFill>
                          <a:highlight>
                            <a:schemeClr val="dk1"/>
                          </a:highlight>
                          <a:latin typeface="Consolas"/>
                          <a:ea typeface="Consolas"/>
                          <a:cs typeface="Consolas"/>
                          <a:sym typeface="Consolas"/>
                        </a:rPr>
                        <a:t>git branch -M main</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a:solidFill>
                          <a:srgbClr val="F3F3F3"/>
                        </a:solidFill>
                        <a:highlight>
                          <a:srgbClr val="000000"/>
                        </a:highlight>
                        <a:latin typeface="Consolas"/>
                        <a:ea typeface="Consolas"/>
                        <a:cs typeface="Consolas"/>
                        <a:sym typeface="Consolas"/>
                      </a:endParaRPr>
                    </a:p>
                    <a:p>
                      <a:pPr indent="0" lvl="0" marL="0" rtl="0" algn="l">
                        <a:spcBef>
                          <a:spcPts val="0"/>
                        </a:spcBef>
                        <a:spcAft>
                          <a:spcPts val="0"/>
                        </a:spcAft>
                        <a:buClr>
                          <a:schemeClr val="dk1"/>
                        </a:buClr>
                        <a:buSzPts val="1800"/>
                        <a:buFont typeface="Arial"/>
                        <a:buNone/>
                      </a:pPr>
                      <a:r>
                        <a:rPr lang="es">
                          <a:solidFill>
                            <a:srgbClr val="666666"/>
                          </a:solidFill>
                          <a:highlight>
                            <a:schemeClr val="dk1"/>
                          </a:highlight>
                          <a:latin typeface="Consolas"/>
                          <a:ea typeface="Consolas"/>
                          <a:cs typeface="Consolas"/>
                          <a:sym typeface="Consolas"/>
                        </a:rPr>
                        <a:t>/*Este comando envía todos los cambios que hayan sido commiteados, al repositorio remoto*/</a:t>
                      </a:r>
                      <a:endParaRPr>
                        <a:solidFill>
                          <a:srgbClr val="F3F3F3"/>
                        </a:solidFill>
                        <a:highlight>
                          <a:srgbClr val="000000"/>
                        </a:highlight>
                        <a:latin typeface="Consolas"/>
                        <a:ea typeface="Consolas"/>
                        <a:cs typeface="Consolas"/>
                        <a:sym typeface="Consolas"/>
                      </a:endParaRPr>
                    </a:p>
                    <a:p>
                      <a:pPr indent="0" lvl="0" marL="0" rtl="0" algn="l">
                        <a:spcBef>
                          <a:spcPts val="0"/>
                        </a:spcBef>
                        <a:spcAft>
                          <a:spcPts val="0"/>
                        </a:spcAft>
                        <a:buClr>
                          <a:schemeClr val="dk1"/>
                        </a:buClr>
                        <a:buSzPts val="1800"/>
                        <a:buFont typeface="Arial"/>
                        <a:buNone/>
                      </a:pPr>
                      <a:r>
                        <a:rPr lang="es">
                          <a:solidFill>
                            <a:srgbClr val="00FF00"/>
                          </a:solidFill>
                          <a:highlight>
                            <a:schemeClr val="dk1"/>
                          </a:highlight>
                          <a:latin typeface="Consolas"/>
                          <a:ea typeface="Consolas"/>
                          <a:cs typeface="Consolas"/>
                          <a:sym typeface="Consolas"/>
                        </a:rPr>
                        <a:t>john@MyShopSolutions</a:t>
                      </a:r>
                      <a:r>
                        <a:rPr lang="es">
                          <a:solidFill>
                            <a:srgbClr val="FF00FF"/>
                          </a:solidFill>
                          <a:highlight>
                            <a:schemeClr val="dk1"/>
                          </a:highlight>
                          <a:latin typeface="Consolas"/>
                          <a:ea typeface="Consolas"/>
                          <a:cs typeface="Consolas"/>
                          <a:sym typeface="Consolas"/>
                        </a:rPr>
                        <a:t>: ~$</a:t>
                      </a:r>
                      <a:r>
                        <a:rPr lang="es">
                          <a:solidFill>
                            <a:schemeClr val="lt1"/>
                          </a:solidFill>
                          <a:highlight>
                            <a:schemeClr val="dk1"/>
                          </a:highlight>
                          <a:latin typeface="Consolas"/>
                          <a:ea typeface="Consolas"/>
                          <a:cs typeface="Consolas"/>
                          <a:sym typeface="Consolas"/>
                        </a:rPr>
                        <a:t>git push -u origin main</a:t>
                      </a:r>
                      <a:endParaRPr>
                        <a:solidFill>
                          <a:schemeClr val="lt1"/>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a:solidFill>
                          <a:srgbClr val="888888"/>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982" name="Google Shape;982;p136"/>
          <p:cNvSpPr txBox="1"/>
          <p:nvPr/>
        </p:nvSpPr>
        <p:spPr>
          <a:xfrm>
            <a:off x="868300" y="1358417"/>
            <a:ext cx="7351200" cy="98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lang="es" sz="1350">
                <a:latin typeface="DM Sans"/>
                <a:ea typeface="DM Sans"/>
                <a:cs typeface="DM Sans"/>
                <a:sym typeface="DM Sans"/>
              </a:rPr>
              <a:t>Para subir nuestro proyecto al repositorio vamos a nuestra terminal, y nos ubicamos en el proyecto elegido. Copiaremos las siguientes líneas para realizar el “push” de los archivos a nuestro servidor en GitHub.</a:t>
            </a:r>
            <a:endParaRPr sz="1350" u="none" cap="none" strike="noStrike">
              <a:solidFill>
                <a:schemeClr val="dk1"/>
              </a:solidFill>
              <a:highlight>
                <a:srgbClr val="FFFFFF"/>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graphicFrame>
        <p:nvGraphicFramePr>
          <p:cNvPr id="983" name="Google Shape;983;p136"/>
          <p:cNvGraphicFramePr/>
          <p:nvPr/>
        </p:nvGraphicFramePr>
        <p:xfrm>
          <a:off x="643788" y="2215050"/>
          <a:ext cx="3000000" cy="3000000"/>
        </p:xfrm>
        <a:graphic>
          <a:graphicData uri="http://schemas.openxmlformats.org/drawingml/2006/table">
            <a:tbl>
              <a:tblPr>
                <a:noFill/>
                <a:tableStyleId>{241B7B13-F079-4C3E-81EA-863B1676BDF2}</a:tableStyleId>
              </a:tblPr>
              <a:tblGrid>
                <a:gridCol w="7856400"/>
              </a:tblGrid>
              <a:tr h="2418550">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chemeClr val="dk1"/>
                          </a:highlight>
                          <a:latin typeface="Consolas"/>
                          <a:ea typeface="Consolas"/>
                          <a:cs typeface="Consolas"/>
                          <a:sym typeface="Consolas"/>
                        </a:rPr>
                        <a:t>/* Paso 1: </a:t>
                      </a:r>
                      <a:r>
                        <a:rPr lang="es">
                          <a:solidFill>
                            <a:srgbClr val="666666"/>
                          </a:solidFill>
                          <a:highlight>
                            <a:schemeClr val="dk1"/>
                          </a:highlight>
                          <a:latin typeface="Consolas"/>
                          <a:ea typeface="Consolas"/>
                          <a:cs typeface="Consolas"/>
                          <a:sym typeface="Consolas"/>
                        </a:rPr>
                        <a:t>Debes ubicarte en tu</a:t>
                      </a:r>
                      <a:r>
                        <a:rPr lang="es" u="none" cap="none" strike="noStrike">
                          <a:solidFill>
                            <a:srgbClr val="666666"/>
                          </a:solidFill>
                          <a:highlight>
                            <a:schemeClr val="dk1"/>
                          </a:highlight>
                          <a:latin typeface="Consolas"/>
                          <a:ea typeface="Consolas"/>
                          <a:cs typeface="Consolas"/>
                          <a:sym typeface="Consolas"/>
                        </a:rPr>
                        <a:t> repositorio local*/</a:t>
                      </a:r>
                      <a:endParaRPr u="none" cap="none" strike="noStrike">
                        <a:solidFill>
                          <a:srgbClr val="666666"/>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chemeClr val="dk1"/>
                          </a:highlight>
                          <a:latin typeface="Consolas"/>
                          <a:ea typeface="Consolas"/>
                          <a:cs typeface="Consolas"/>
                          <a:sym typeface="Consolas"/>
                        </a:rPr>
                        <a:t>john@MyShopSolutions</a:t>
                      </a:r>
                      <a:r>
                        <a:rPr lang="es" u="none" cap="none" strike="noStrike">
                          <a:solidFill>
                            <a:srgbClr val="FF00FF"/>
                          </a:solidFill>
                          <a:highlight>
                            <a:schemeClr val="dk1"/>
                          </a:highlight>
                          <a:latin typeface="Consolas"/>
                          <a:ea typeface="Consolas"/>
                          <a:cs typeface="Consolas"/>
                          <a:sym typeface="Consolas"/>
                        </a:rPr>
                        <a:t> :~</a:t>
                      </a:r>
                      <a:r>
                        <a:rPr lang="es" u="none" cap="none" strike="noStrike">
                          <a:solidFill>
                            <a:srgbClr val="F3F3F3"/>
                          </a:solidFill>
                          <a:highlight>
                            <a:schemeClr val="dk1"/>
                          </a:highlight>
                          <a:latin typeface="Consolas"/>
                          <a:ea typeface="Consolas"/>
                          <a:cs typeface="Consolas"/>
                          <a:sym typeface="Consolas"/>
                        </a:rPr>
                        <a:t>$ cd Documents/Proyectos_Coder/mi_repositorio</a:t>
                      </a:r>
                      <a:endParaRPr u="none" cap="none" strike="noStrike">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chemeClr val="dk1"/>
                          </a:highlight>
                          <a:latin typeface="Consolas"/>
                          <a:ea typeface="Consolas"/>
                          <a:cs typeface="Consolas"/>
                          <a:sym typeface="Consolas"/>
                        </a:rPr>
                        <a:t>/* Paso 2: </a:t>
                      </a:r>
                      <a:r>
                        <a:rPr lang="es">
                          <a:solidFill>
                            <a:srgbClr val="666666"/>
                          </a:solidFill>
                          <a:highlight>
                            <a:schemeClr val="dk1"/>
                          </a:highlight>
                          <a:latin typeface="Consolas"/>
                          <a:ea typeface="Consolas"/>
                          <a:cs typeface="Consolas"/>
                          <a:sym typeface="Consolas"/>
                        </a:rPr>
                        <a:t>I</a:t>
                      </a:r>
                      <a:r>
                        <a:rPr lang="es" u="none" cap="none" strike="noStrike">
                          <a:solidFill>
                            <a:srgbClr val="666666"/>
                          </a:solidFill>
                          <a:highlight>
                            <a:schemeClr val="dk1"/>
                          </a:highlight>
                          <a:latin typeface="Consolas"/>
                          <a:ea typeface="Consolas"/>
                          <a:cs typeface="Consolas"/>
                          <a:sym typeface="Consolas"/>
                        </a:rPr>
                        <a:t>ndic</a:t>
                      </a:r>
                      <a:r>
                        <a:rPr lang="es">
                          <a:solidFill>
                            <a:srgbClr val="666666"/>
                          </a:solidFill>
                          <a:highlight>
                            <a:schemeClr val="dk1"/>
                          </a:highlight>
                          <a:latin typeface="Consolas"/>
                          <a:ea typeface="Consolas"/>
                          <a:cs typeface="Consolas"/>
                          <a:sym typeface="Consolas"/>
                        </a:rPr>
                        <a:t>a</a:t>
                      </a:r>
                      <a:r>
                        <a:rPr lang="es" u="none" cap="none" strike="noStrike">
                          <a:solidFill>
                            <a:srgbClr val="666666"/>
                          </a:solidFill>
                          <a:highlight>
                            <a:schemeClr val="dk1"/>
                          </a:highlight>
                          <a:latin typeface="Consolas"/>
                          <a:ea typeface="Consolas"/>
                          <a:cs typeface="Consolas"/>
                          <a:sym typeface="Consolas"/>
                        </a:rPr>
                        <a:t> cuál será </a:t>
                      </a:r>
                      <a:r>
                        <a:rPr lang="es">
                          <a:solidFill>
                            <a:srgbClr val="666666"/>
                          </a:solidFill>
                          <a:highlight>
                            <a:schemeClr val="dk1"/>
                          </a:highlight>
                          <a:latin typeface="Consolas"/>
                          <a:ea typeface="Consolas"/>
                          <a:cs typeface="Consolas"/>
                          <a:sym typeface="Consolas"/>
                        </a:rPr>
                        <a:t>tu</a:t>
                      </a:r>
                      <a:r>
                        <a:rPr lang="es" u="none" cap="none" strike="noStrike">
                          <a:solidFill>
                            <a:srgbClr val="666666"/>
                          </a:solidFill>
                          <a:highlight>
                            <a:schemeClr val="dk1"/>
                          </a:highlight>
                          <a:latin typeface="Consolas"/>
                          <a:ea typeface="Consolas"/>
                          <a:cs typeface="Consolas"/>
                          <a:sym typeface="Consolas"/>
                        </a:rPr>
                        <a:t> nuevo repositorio remoto. Debes reemplazar </a:t>
                      </a:r>
                      <a:r>
                        <a:rPr i="1" lang="es" u="none" cap="none" strike="noStrike">
                          <a:solidFill>
                            <a:srgbClr val="666666"/>
                          </a:solidFill>
                          <a:highlight>
                            <a:schemeClr val="dk1"/>
                          </a:highlight>
                          <a:latin typeface="Consolas"/>
                          <a:ea typeface="Consolas"/>
                          <a:cs typeface="Consolas"/>
                          <a:sym typeface="Consolas"/>
                        </a:rPr>
                        <a:t>miuser</a:t>
                      </a:r>
                      <a:r>
                        <a:rPr lang="es" u="none" cap="none" strike="noStrike">
                          <a:solidFill>
                            <a:srgbClr val="666666"/>
                          </a:solidFill>
                          <a:highlight>
                            <a:schemeClr val="dk1"/>
                          </a:highlight>
                          <a:latin typeface="Consolas"/>
                          <a:ea typeface="Consolas"/>
                          <a:cs typeface="Consolas"/>
                          <a:sym typeface="Consolas"/>
                        </a:rPr>
                        <a:t> por tu nombre de usuario elegido en github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chemeClr val="dk1"/>
                          </a:highlight>
                          <a:latin typeface="Consolas"/>
                          <a:ea typeface="Consolas"/>
                          <a:cs typeface="Consolas"/>
                          <a:sym typeface="Consolas"/>
                        </a:rPr>
                        <a:t>john@MyShopSolutions</a:t>
                      </a:r>
                      <a:r>
                        <a:rPr lang="es" u="none" cap="none" strike="noStrike">
                          <a:solidFill>
                            <a:srgbClr val="FF00FF"/>
                          </a:solidFill>
                          <a:highlight>
                            <a:schemeClr val="dk1"/>
                          </a:highlight>
                          <a:latin typeface="Consolas"/>
                          <a:ea typeface="Consolas"/>
                          <a:cs typeface="Consolas"/>
                          <a:sym typeface="Consolas"/>
                        </a:rPr>
                        <a:t>:~</a:t>
                      </a:r>
                      <a:r>
                        <a:rPr lang="es" u="none" cap="none" strike="noStrike">
                          <a:solidFill>
                            <a:srgbClr val="FFFF00"/>
                          </a:solidFill>
                          <a:highlight>
                            <a:schemeClr val="dk1"/>
                          </a:highlight>
                          <a:latin typeface="Consolas"/>
                          <a:ea typeface="Consolas"/>
                          <a:cs typeface="Consolas"/>
                          <a:sym typeface="Consolas"/>
                        </a:rPr>
                        <a:t>/Documents/Proyectos_Coder/mi_repositorio</a:t>
                      </a:r>
                      <a:r>
                        <a:rPr lang="es" u="none" cap="none" strike="noStrike">
                          <a:solidFill>
                            <a:srgbClr val="F3F3F3"/>
                          </a:solidFill>
                          <a:highlight>
                            <a:schemeClr val="dk1"/>
                          </a:highlight>
                          <a:latin typeface="Consolas"/>
                          <a:ea typeface="Consolas"/>
                          <a:cs typeface="Consolas"/>
                          <a:sym typeface="Consolas"/>
                        </a:rPr>
                        <a:t>$ git remote add origin </a:t>
                      </a:r>
                      <a:r>
                        <a:rPr lang="es" cap="none" strike="noStrike">
                          <a:solidFill>
                            <a:srgbClr val="F3F3F3"/>
                          </a:solidFill>
                          <a:highlight>
                            <a:schemeClr val="dk1"/>
                          </a:highlight>
                          <a:latin typeface="Consolas"/>
                          <a:ea typeface="Consolas"/>
                          <a:cs typeface="Consolas"/>
                          <a:sym typeface="Consolas"/>
                        </a:rPr>
                        <a:t>https://github.com/</a:t>
                      </a:r>
                      <a:r>
                        <a:rPr i="1" lang="es">
                          <a:solidFill>
                            <a:srgbClr val="F3F3F3"/>
                          </a:solidFill>
                          <a:highlight>
                            <a:schemeClr val="dk1"/>
                          </a:highlight>
                          <a:latin typeface="Consolas"/>
                          <a:ea typeface="Consolas"/>
                          <a:cs typeface="Consolas"/>
                          <a:sym typeface="Consolas"/>
                        </a:rPr>
                        <a:t>miuser</a:t>
                      </a:r>
                      <a:r>
                        <a:rPr lang="es" cap="none" strike="noStrike">
                          <a:solidFill>
                            <a:srgbClr val="F3F3F3"/>
                          </a:solidFill>
                          <a:highlight>
                            <a:schemeClr val="dk1"/>
                          </a:highlight>
                          <a:latin typeface="Consolas"/>
                          <a:ea typeface="Consolas"/>
                          <a:cs typeface="Consolas"/>
                          <a:sym typeface="Consolas"/>
                        </a:rPr>
                        <a:t>/mi_repositorio.git</a:t>
                      </a:r>
                      <a:endParaRPr u="none" cap="none" strike="noStrike">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a:solidFill>
                          <a:srgbClr val="F3F3F3"/>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800"/>
                        <a:buFont typeface="Arial"/>
                        <a:buNone/>
                      </a:pPr>
                      <a:r>
                        <a:rPr lang="es">
                          <a:solidFill>
                            <a:srgbClr val="666666"/>
                          </a:solidFill>
                          <a:highlight>
                            <a:schemeClr val="dk1"/>
                          </a:highlight>
                          <a:latin typeface="Consolas"/>
                          <a:ea typeface="Consolas"/>
                          <a:cs typeface="Consolas"/>
                          <a:sym typeface="Consolas"/>
                        </a:rPr>
                        <a:t>/*Paso 3: Este comando renombra la rama </a:t>
                      </a:r>
                      <a:r>
                        <a:rPr i="1" lang="es">
                          <a:solidFill>
                            <a:srgbClr val="666666"/>
                          </a:solidFill>
                          <a:highlight>
                            <a:schemeClr val="dk1"/>
                          </a:highlight>
                          <a:latin typeface="Consolas"/>
                          <a:ea typeface="Consolas"/>
                          <a:cs typeface="Consolas"/>
                          <a:sym typeface="Consolas"/>
                        </a:rPr>
                        <a:t>master</a:t>
                      </a:r>
                      <a:r>
                        <a:rPr lang="es">
                          <a:solidFill>
                            <a:srgbClr val="666666"/>
                          </a:solidFill>
                          <a:highlight>
                            <a:schemeClr val="dk1"/>
                          </a:highlight>
                          <a:latin typeface="Consolas"/>
                          <a:ea typeface="Consolas"/>
                          <a:cs typeface="Consolas"/>
                          <a:sym typeface="Consolas"/>
                        </a:rPr>
                        <a:t> a </a:t>
                      </a:r>
                      <a:r>
                        <a:rPr i="1" lang="es">
                          <a:solidFill>
                            <a:srgbClr val="666666"/>
                          </a:solidFill>
                          <a:highlight>
                            <a:schemeClr val="dk1"/>
                          </a:highlight>
                          <a:latin typeface="Consolas"/>
                          <a:ea typeface="Consolas"/>
                          <a:cs typeface="Consolas"/>
                          <a:sym typeface="Consolas"/>
                        </a:rPr>
                        <a:t>main</a:t>
                      </a:r>
                      <a:r>
                        <a:rPr lang="es">
                          <a:solidFill>
                            <a:srgbClr val="666666"/>
                          </a:solidFill>
                          <a:highlight>
                            <a:schemeClr val="dk1"/>
                          </a:highlight>
                          <a:latin typeface="Consolas"/>
                          <a:ea typeface="Consolas"/>
                          <a:cs typeface="Consolas"/>
                          <a:sym typeface="Consolas"/>
                        </a:rPr>
                        <a:t>, es el nombre que usan los repositorios modernos*/</a:t>
                      </a:r>
                      <a:endParaRPr>
                        <a:solidFill>
                          <a:srgbClr val="666666"/>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800"/>
                        <a:buFont typeface="Arial"/>
                        <a:buNone/>
                      </a:pPr>
                      <a:r>
                        <a:rPr lang="es">
                          <a:solidFill>
                            <a:srgbClr val="00FF00"/>
                          </a:solidFill>
                          <a:highlight>
                            <a:schemeClr val="dk1"/>
                          </a:highlight>
                          <a:latin typeface="Consolas"/>
                          <a:ea typeface="Consolas"/>
                          <a:cs typeface="Consolas"/>
                          <a:sym typeface="Consolas"/>
                        </a:rPr>
                        <a:t>john@MyShopSolutions</a:t>
                      </a:r>
                      <a:r>
                        <a:rPr lang="es">
                          <a:solidFill>
                            <a:srgbClr val="FF00FF"/>
                          </a:solidFill>
                          <a:highlight>
                            <a:schemeClr val="dk1"/>
                          </a:highlight>
                          <a:latin typeface="Consolas"/>
                          <a:ea typeface="Consolas"/>
                          <a:cs typeface="Consolas"/>
                          <a:sym typeface="Consolas"/>
                        </a:rPr>
                        <a:t>: ~$ </a:t>
                      </a:r>
                      <a:r>
                        <a:rPr lang="es">
                          <a:solidFill>
                            <a:srgbClr val="F3F3F3"/>
                          </a:solidFill>
                          <a:highlight>
                            <a:schemeClr val="dk1"/>
                          </a:highlight>
                          <a:latin typeface="Consolas"/>
                          <a:ea typeface="Consolas"/>
                          <a:cs typeface="Consolas"/>
                          <a:sym typeface="Consolas"/>
                        </a:rPr>
                        <a:t>git branch -M main</a:t>
                      </a:r>
                      <a:endParaRPr>
                        <a:solidFill>
                          <a:srgbClr val="F3F3F3"/>
                        </a:solidFill>
                        <a:highlight>
                          <a:schemeClr val="dk1"/>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37"/>
          <p:cNvSpPr txBox="1"/>
          <p:nvPr/>
        </p:nvSpPr>
        <p:spPr>
          <a:xfrm>
            <a:off x="501450" y="379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aphicFrame>
        <p:nvGraphicFramePr>
          <p:cNvPr id="989" name="Google Shape;989;p137"/>
          <p:cNvGraphicFramePr/>
          <p:nvPr/>
        </p:nvGraphicFramePr>
        <p:xfrm>
          <a:off x="563825" y="1280625"/>
          <a:ext cx="3000000" cy="3000000"/>
        </p:xfrm>
        <a:graphic>
          <a:graphicData uri="http://schemas.openxmlformats.org/drawingml/2006/table">
            <a:tbl>
              <a:tblPr>
                <a:noFill/>
                <a:tableStyleId>{241B7B13-F079-4C3E-81EA-863B1676BDF2}</a:tableStyleId>
              </a:tblPr>
              <a:tblGrid>
                <a:gridCol w="3915625"/>
              </a:tblGrid>
              <a:tr h="1593275">
                <a:tc>
                  <a:txBody>
                    <a:bodyPr/>
                    <a:lstStyle/>
                    <a:p>
                      <a:pPr indent="0" lvl="0" marL="0" marR="0" rtl="0" algn="l">
                        <a:lnSpc>
                          <a:spcPct val="100000"/>
                        </a:lnSpc>
                        <a:spcBef>
                          <a:spcPts val="0"/>
                        </a:spcBef>
                        <a:spcAft>
                          <a:spcPts val="0"/>
                        </a:spcAft>
                        <a:buClr>
                          <a:schemeClr val="dk1"/>
                        </a:buClr>
                        <a:buSzPts val="1100"/>
                        <a:buFont typeface="Arial"/>
                        <a:buNone/>
                      </a:pPr>
                      <a:r>
                        <a:rPr lang="es" sz="1500" u="none" cap="none" strike="noStrike">
                          <a:solidFill>
                            <a:srgbClr val="666666"/>
                          </a:solidFill>
                          <a:highlight>
                            <a:schemeClr val="dk1"/>
                          </a:highlight>
                          <a:latin typeface="Consolas"/>
                          <a:ea typeface="Consolas"/>
                          <a:cs typeface="Consolas"/>
                          <a:sym typeface="Consolas"/>
                        </a:rPr>
                        <a:t>/* Paso </a:t>
                      </a:r>
                      <a:r>
                        <a:rPr lang="es" sz="1500">
                          <a:solidFill>
                            <a:srgbClr val="666666"/>
                          </a:solidFill>
                          <a:highlight>
                            <a:schemeClr val="dk1"/>
                          </a:highlight>
                          <a:latin typeface="Consolas"/>
                          <a:ea typeface="Consolas"/>
                          <a:cs typeface="Consolas"/>
                          <a:sym typeface="Consolas"/>
                        </a:rPr>
                        <a:t>4</a:t>
                      </a:r>
                      <a:r>
                        <a:rPr lang="es" sz="1500" u="none" cap="none" strike="noStrike">
                          <a:solidFill>
                            <a:srgbClr val="666666"/>
                          </a:solidFill>
                          <a:highlight>
                            <a:schemeClr val="dk1"/>
                          </a:highlight>
                          <a:latin typeface="Consolas"/>
                          <a:ea typeface="Consolas"/>
                          <a:cs typeface="Consolas"/>
                          <a:sym typeface="Consolas"/>
                        </a:rPr>
                        <a:t>: </a:t>
                      </a:r>
                      <a:r>
                        <a:rPr lang="es">
                          <a:solidFill>
                            <a:srgbClr val="666666"/>
                          </a:solidFill>
                          <a:highlight>
                            <a:schemeClr val="dk1"/>
                          </a:highlight>
                          <a:latin typeface="Consolas"/>
                          <a:ea typeface="Consolas"/>
                          <a:cs typeface="Consolas"/>
                          <a:sym typeface="Consolas"/>
                        </a:rPr>
                        <a:t>Este comando envía todos los cambios que hayan sido commiteados, al repositorio remoto*/</a:t>
                      </a:r>
                      <a:endParaRPr sz="1500" u="none" cap="none" strike="noStrike">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rPr lang="es" sz="1500" u="none" cap="none" strike="noStrike">
                          <a:solidFill>
                            <a:srgbClr val="00FF00"/>
                          </a:solidFill>
                          <a:highlight>
                            <a:schemeClr val="dk1"/>
                          </a:highlight>
                          <a:latin typeface="Consolas"/>
                          <a:ea typeface="Consolas"/>
                          <a:cs typeface="Consolas"/>
                          <a:sym typeface="Consolas"/>
                        </a:rPr>
                        <a:t>john@MyShopSolutions</a:t>
                      </a:r>
                      <a:r>
                        <a:rPr lang="es" sz="1500" u="none" cap="none" strike="noStrike">
                          <a:solidFill>
                            <a:srgbClr val="FF00FF"/>
                          </a:solidFill>
                          <a:highlight>
                            <a:schemeClr val="dk1"/>
                          </a:highlight>
                          <a:latin typeface="Consolas"/>
                          <a:ea typeface="Consolas"/>
                          <a:cs typeface="Consolas"/>
                          <a:sym typeface="Consolas"/>
                        </a:rPr>
                        <a:t>:~</a:t>
                      </a:r>
                      <a:r>
                        <a:rPr lang="es" sz="1500" u="none" cap="none" strike="noStrike">
                          <a:solidFill>
                            <a:srgbClr val="FFFF00"/>
                          </a:solidFill>
                          <a:highlight>
                            <a:schemeClr val="dk1"/>
                          </a:highlight>
                          <a:latin typeface="Consolas"/>
                          <a:ea typeface="Consolas"/>
                          <a:cs typeface="Consolas"/>
                          <a:sym typeface="Consolas"/>
                        </a:rPr>
                        <a:t>/Documents/Proyectos_Coder/mi_repositorio</a:t>
                      </a:r>
                      <a:r>
                        <a:rPr lang="es" sz="1500" u="none" cap="none" strike="noStrike">
                          <a:solidFill>
                            <a:srgbClr val="F3F3F3"/>
                          </a:solidFill>
                          <a:highlight>
                            <a:schemeClr val="dk1"/>
                          </a:highlight>
                          <a:latin typeface="Consolas"/>
                          <a:ea typeface="Consolas"/>
                          <a:cs typeface="Consolas"/>
                          <a:sym typeface="Consolas"/>
                        </a:rPr>
                        <a:t>$ git push -u origin ma</a:t>
                      </a:r>
                      <a:r>
                        <a:rPr lang="es" sz="1500">
                          <a:solidFill>
                            <a:srgbClr val="F3F3F3"/>
                          </a:solidFill>
                          <a:highlight>
                            <a:schemeClr val="dk1"/>
                          </a:highlight>
                          <a:latin typeface="Consolas"/>
                          <a:ea typeface="Consolas"/>
                          <a:cs typeface="Consolas"/>
                          <a:sym typeface="Consolas"/>
                        </a:rPr>
                        <a:t>in</a:t>
                      </a:r>
                      <a:endParaRPr sz="1500">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t/>
                      </a:r>
                      <a:endParaRPr sz="1500">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rPr lang="es" sz="1500">
                          <a:solidFill>
                            <a:srgbClr val="666666"/>
                          </a:solidFill>
                          <a:highlight>
                            <a:schemeClr val="dk1"/>
                          </a:highlight>
                          <a:latin typeface="Consolas"/>
                          <a:ea typeface="Consolas"/>
                          <a:cs typeface="Consolas"/>
                          <a:sym typeface="Consolas"/>
                        </a:rPr>
                        <a:t>/*En este punto, se abre una ventana que nos permite loguearnos y autenticarnos desde el navegador, o a través de un código. Ambas opciones terminan en un botón de autorizar a Git Credential Manager*/</a:t>
                      </a:r>
                      <a:endParaRPr sz="1500" u="none" cap="none" strike="noStrike">
                        <a:solidFill>
                          <a:srgbClr val="666666"/>
                        </a:solidFill>
                        <a:highlight>
                          <a:schemeClr val="dk1"/>
                        </a:highlight>
                        <a:latin typeface="Consolas"/>
                        <a:ea typeface="Consolas"/>
                        <a:cs typeface="Consolas"/>
                        <a:sym typeface="Consolas"/>
                      </a:endParaRPr>
                    </a:p>
                  </a:txBody>
                  <a:tcPr marT="63500" marB="63500" marR="63500" marL="63500">
                    <a:solidFill>
                      <a:srgbClr val="000000"/>
                    </a:solidFill>
                  </a:tcPr>
                </a:tc>
              </a:tr>
            </a:tbl>
          </a:graphicData>
        </a:graphic>
      </p:graphicFrame>
      <p:pic>
        <p:nvPicPr>
          <p:cNvPr id="990" name="Google Shape;990;p137"/>
          <p:cNvPicPr preferRelativeResize="0"/>
          <p:nvPr/>
        </p:nvPicPr>
        <p:blipFill rotWithShape="1">
          <a:blip r:embed="rId3">
            <a:alphaModFix/>
          </a:blip>
          <a:srcRect b="3968" l="2109" r="3273" t="3085"/>
          <a:stretch/>
        </p:blipFill>
        <p:spPr>
          <a:xfrm>
            <a:off x="5116675" y="1389760"/>
            <a:ext cx="3091475" cy="28500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38"/>
          <p:cNvSpPr txBox="1"/>
          <p:nvPr/>
        </p:nvSpPr>
        <p:spPr>
          <a:xfrm>
            <a:off x="501450" y="379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pic>
        <p:nvPicPr>
          <p:cNvPr id="996" name="Google Shape;996;p138"/>
          <p:cNvPicPr preferRelativeResize="0"/>
          <p:nvPr/>
        </p:nvPicPr>
        <p:blipFill>
          <a:blip r:embed="rId3">
            <a:alphaModFix/>
          </a:blip>
          <a:stretch>
            <a:fillRect/>
          </a:stretch>
        </p:blipFill>
        <p:spPr>
          <a:xfrm>
            <a:off x="5160475" y="944800"/>
            <a:ext cx="3009103" cy="3719825"/>
          </a:xfrm>
          <a:prstGeom prst="rect">
            <a:avLst/>
          </a:prstGeom>
          <a:noFill/>
          <a:ln>
            <a:noFill/>
          </a:ln>
        </p:spPr>
      </p:pic>
      <p:pic>
        <p:nvPicPr>
          <p:cNvPr id="997" name="Google Shape;997;p138"/>
          <p:cNvPicPr preferRelativeResize="0"/>
          <p:nvPr/>
        </p:nvPicPr>
        <p:blipFill rotWithShape="1">
          <a:blip r:embed="rId4">
            <a:alphaModFix/>
          </a:blip>
          <a:srcRect b="6182" l="3345" r="4232" t="3695"/>
          <a:stretch/>
        </p:blipFill>
        <p:spPr>
          <a:xfrm>
            <a:off x="769050" y="1389950"/>
            <a:ext cx="3802950" cy="2892775"/>
          </a:xfrm>
          <a:prstGeom prst="rect">
            <a:avLst/>
          </a:prstGeom>
          <a:noFill/>
          <a:ln cap="flat" cmpd="sng" w="9525">
            <a:solidFill>
              <a:schemeClr val="dk2"/>
            </a:solidFill>
            <a:prstDash val="solid"/>
            <a:round/>
            <a:headEnd len="sm" w="sm" type="none"/>
            <a:tailEnd len="sm" w="sm" type="none"/>
          </a:ln>
        </p:spPr>
      </p:pic>
      <p:sp>
        <p:nvSpPr>
          <p:cNvPr id="998" name="Google Shape;998;p138"/>
          <p:cNvSpPr/>
          <p:nvPr/>
        </p:nvSpPr>
        <p:spPr>
          <a:xfrm>
            <a:off x="6674550" y="3880550"/>
            <a:ext cx="1340700" cy="4023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39"/>
          <p:cNvSpPr txBox="1"/>
          <p:nvPr/>
        </p:nvSpPr>
        <p:spPr>
          <a:xfrm>
            <a:off x="501450" y="379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aphicFrame>
        <p:nvGraphicFramePr>
          <p:cNvPr id="1004" name="Google Shape;1004;p139"/>
          <p:cNvGraphicFramePr/>
          <p:nvPr/>
        </p:nvGraphicFramePr>
        <p:xfrm>
          <a:off x="563825" y="1118875"/>
          <a:ext cx="3000000" cy="3000000"/>
        </p:xfrm>
        <a:graphic>
          <a:graphicData uri="http://schemas.openxmlformats.org/drawingml/2006/table">
            <a:tbl>
              <a:tblPr>
                <a:noFill/>
                <a:tableStyleId>{241B7B13-F079-4C3E-81EA-863B1676BDF2}</a:tableStyleId>
              </a:tblPr>
              <a:tblGrid>
                <a:gridCol w="8016350"/>
              </a:tblGrid>
              <a:tr h="1593275">
                <a:tc>
                  <a:txBody>
                    <a:bodyPr/>
                    <a:lstStyle/>
                    <a:p>
                      <a:pPr indent="0" lvl="0" marL="0" marR="0" rtl="0" algn="l">
                        <a:lnSpc>
                          <a:spcPct val="100000"/>
                        </a:lnSpc>
                        <a:spcBef>
                          <a:spcPts val="0"/>
                        </a:spcBef>
                        <a:spcAft>
                          <a:spcPts val="0"/>
                        </a:spcAft>
                        <a:buClr>
                          <a:schemeClr val="dk1"/>
                        </a:buClr>
                        <a:buSzPts val="1100"/>
                        <a:buFont typeface="Arial"/>
                        <a:buNone/>
                      </a:pPr>
                      <a:r>
                        <a:rPr lang="es" u="none" cap="none" strike="noStrike">
                          <a:solidFill>
                            <a:srgbClr val="666666"/>
                          </a:solidFill>
                          <a:highlight>
                            <a:schemeClr val="dk1"/>
                          </a:highlight>
                          <a:latin typeface="Consolas"/>
                          <a:ea typeface="Consolas"/>
                          <a:cs typeface="Consolas"/>
                          <a:sym typeface="Consolas"/>
                        </a:rPr>
                        <a:t>/* Paso </a:t>
                      </a:r>
                      <a:r>
                        <a:rPr lang="es">
                          <a:solidFill>
                            <a:srgbClr val="666666"/>
                          </a:solidFill>
                          <a:highlight>
                            <a:schemeClr val="dk1"/>
                          </a:highlight>
                          <a:latin typeface="Consolas"/>
                          <a:ea typeface="Consolas"/>
                          <a:cs typeface="Consolas"/>
                          <a:sym typeface="Consolas"/>
                        </a:rPr>
                        <a:t>4</a:t>
                      </a:r>
                      <a:r>
                        <a:rPr lang="es" u="none" cap="none" strike="noStrike">
                          <a:solidFill>
                            <a:srgbClr val="666666"/>
                          </a:solidFill>
                          <a:highlight>
                            <a:schemeClr val="dk1"/>
                          </a:highlight>
                          <a:latin typeface="Consolas"/>
                          <a:ea typeface="Consolas"/>
                          <a:cs typeface="Consolas"/>
                          <a:sym typeface="Consolas"/>
                        </a:rPr>
                        <a:t>: </a:t>
                      </a:r>
                      <a:r>
                        <a:rPr lang="es">
                          <a:solidFill>
                            <a:srgbClr val="666666"/>
                          </a:solidFill>
                          <a:highlight>
                            <a:schemeClr val="dk1"/>
                          </a:highlight>
                          <a:latin typeface="Consolas"/>
                          <a:ea typeface="Consolas"/>
                          <a:cs typeface="Consolas"/>
                          <a:sym typeface="Consolas"/>
                        </a:rPr>
                        <a:t>Este comando envía todos los cambios que hayan sido commiteados, al repositorio remoto*/</a:t>
                      </a:r>
                      <a:endParaRPr u="none" cap="none" strike="noStrike">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rPr lang="es" u="none" cap="none" strike="noStrike">
                          <a:solidFill>
                            <a:srgbClr val="00FF00"/>
                          </a:solidFill>
                          <a:highlight>
                            <a:schemeClr val="dk1"/>
                          </a:highlight>
                          <a:latin typeface="Consolas"/>
                          <a:ea typeface="Consolas"/>
                          <a:cs typeface="Consolas"/>
                          <a:sym typeface="Consolas"/>
                        </a:rPr>
                        <a:t>john@MyShopSolutions</a:t>
                      </a:r>
                      <a:r>
                        <a:rPr lang="es" u="none" cap="none" strike="noStrike">
                          <a:solidFill>
                            <a:srgbClr val="FF00FF"/>
                          </a:solidFill>
                          <a:highlight>
                            <a:schemeClr val="dk1"/>
                          </a:highlight>
                          <a:latin typeface="Consolas"/>
                          <a:ea typeface="Consolas"/>
                          <a:cs typeface="Consolas"/>
                          <a:sym typeface="Consolas"/>
                        </a:rPr>
                        <a:t>:~</a:t>
                      </a:r>
                      <a:r>
                        <a:rPr lang="es" u="none" cap="none" strike="noStrike">
                          <a:solidFill>
                            <a:srgbClr val="FFFF00"/>
                          </a:solidFill>
                          <a:highlight>
                            <a:schemeClr val="dk1"/>
                          </a:highlight>
                          <a:latin typeface="Consolas"/>
                          <a:ea typeface="Consolas"/>
                          <a:cs typeface="Consolas"/>
                          <a:sym typeface="Consolas"/>
                        </a:rPr>
                        <a:t>/Documents/Proyectos_Coder/mi_repositorio</a:t>
                      </a:r>
                      <a:r>
                        <a:rPr lang="es" u="none" cap="none" strike="noStrike">
                          <a:solidFill>
                            <a:srgbClr val="F3F3F3"/>
                          </a:solidFill>
                          <a:highlight>
                            <a:schemeClr val="dk1"/>
                          </a:highlight>
                          <a:latin typeface="Consolas"/>
                          <a:ea typeface="Consolas"/>
                          <a:cs typeface="Consolas"/>
                          <a:sym typeface="Consolas"/>
                        </a:rPr>
                        <a:t>$ git push -u origin ma</a:t>
                      </a:r>
                      <a:r>
                        <a:rPr lang="es">
                          <a:solidFill>
                            <a:srgbClr val="F3F3F3"/>
                          </a:solidFill>
                          <a:highlight>
                            <a:schemeClr val="dk1"/>
                          </a:highlight>
                          <a:latin typeface="Consolas"/>
                          <a:ea typeface="Consolas"/>
                          <a:cs typeface="Consolas"/>
                          <a:sym typeface="Consolas"/>
                        </a:rPr>
                        <a:t>in</a:t>
                      </a:r>
                      <a:endParaRPr>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rPr lang="es">
                          <a:solidFill>
                            <a:srgbClr val="666666"/>
                          </a:solidFill>
                          <a:highlight>
                            <a:schemeClr val="dk1"/>
                          </a:highlight>
                          <a:latin typeface="Consolas"/>
                          <a:ea typeface="Consolas"/>
                          <a:cs typeface="Consolas"/>
                          <a:sym typeface="Consolas"/>
                        </a:rPr>
                        <a:t>/*Una vez que completamos la autenticación, veremos el siguiente resultado*/</a:t>
                      </a:r>
                      <a:endParaRPr>
                        <a:solidFill>
                          <a:srgbClr val="666666"/>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t/>
                      </a:r>
                      <a:endParaRPr>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a:solidFill>
                            <a:srgbClr val="F3F3F3"/>
                          </a:solidFill>
                          <a:highlight>
                            <a:schemeClr val="dk1"/>
                          </a:highlight>
                          <a:latin typeface="Consolas"/>
                          <a:ea typeface="Consolas"/>
                          <a:cs typeface="Consolas"/>
                          <a:sym typeface="Consolas"/>
                        </a:rPr>
                        <a:t>Enumerating objects: 3, done.</a:t>
                      </a:r>
                      <a:endParaRPr>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a:solidFill>
                            <a:srgbClr val="F3F3F3"/>
                          </a:solidFill>
                          <a:highlight>
                            <a:schemeClr val="dk1"/>
                          </a:highlight>
                          <a:latin typeface="Consolas"/>
                          <a:ea typeface="Consolas"/>
                          <a:cs typeface="Consolas"/>
                          <a:sym typeface="Consolas"/>
                        </a:rPr>
                        <a:t>Counting objects: 100% (3/3), done.</a:t>
                      </a:r>
                      <a:endParaRPr>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a:solidFill>
                            <a:srgbClr val="F3F3F3"/>
                          </a:solidFill>
                          <a:highlight>
                            <a:schemeClr val="dk1"/>
                          </a:highlight>
                          <a:latin typeface="Consolas"/>
                          <a:ea typeface="Consolas"/>
                          <a:cs typeface="Consolas"/>
                          <a:sym typeface="Consolas"/>
                        </a:rPr>
                        <a:t>Delta compression using up to 8 threads</a:t>
                      </a:r>
                      <a:endParaRPr>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a:solidFill>
                            <a:srgbClr val="F3F3F3"/>
                          </a:solidFill>
                          <a:highlight>
                            <a:schemeClr val="dk1"/>
                          </a:highlight>
                          <a:latin typeface="Consolas"/>
                          <a:ea typeface="Consolas"/>
                          <a:cs typeface="Consolas"/>
                          <a:sym typeface="Consolas"/>
                        </a:rPr>
                        <a:t>Compressing objects: 100% (2/2), done.</a:t>
                      </a:r>
                      <a:endParaRPr>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a:solidFill>
                            <a:srgbClr val="F3F3F3"/>
                          </a:solidFill>
                          <a:highlight>
                            <a:schemeClr val="dk1"/>
                          </a:highlight>
                          <a:latin typeface="Consolas"/>
                          <a:ea typeface="Consolas"/>
                          <a:cs typeface="Consolas"/>
                          <a:sym typeface="Consolas"/>
                        </a:rPr>
                        <a:t>Writing objects: 100% (3/3), 407 bytes | 407.00 KiB/s, done.</a:t>
                      </a:r>
                      <a:endParaRPr>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a:solidFill>
                            <a:srgbClr val="F3F3F3"/>
                          </a:solidFill>
                          <a:highlight>
                            <a:schemeClr val="dk1"/>
                          </a:highlight>
                          <a:latin typeface="Consolas"/>
                          <a:ea typeface="Consolas"/>
                          <a:cs typeface="Consolas"/>
                          <a:sym typeface="Consolas"/>
                        </a:rPr>
                        <a:t>Total 3 (delta 0), reused 0 (delta 0), pack-reused 0</a:t>
                      </a:r>
                      <a:endParaRPr>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rPr lang="es" u="none" cap="none" strike="noStrike">
                          <a:solidFill>
                            <a:srgbClr val="F3F3F3"/>
                          </a:solidFill>
                          <a:highlight>
                            <a:schemeClr val="dk1"/>
                          </a:highlight>
                          <a:latin typeface="Consolas"/>
                          <a:ea typeface="Consolas"/>
                          <a:cs typeface="Consolas"/>
                          <a:sym typeface="Consolas"/>
                        </a:rPr>
                        <a:t>To https://github.com/miuser/mi_repositorio.git</a:t>
                      </a:r>
                      <a:endParaRPr u="none" cap="none" strike="noStrike">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rPr lang="es" u="none" cap="none" strike="noStrike">
                          <a:solidFill>
                            <a:srgbClr val="F3F3F3"/>
                          </a:solidFill>
                          <a:highlight>
                            <a:schemeClr val="dk1"/>
                          </a:highlight>
                          <a:latin typeface="Consolas"/>
                          <a:ea typeface="Consolas"/>
                          <a:cs typeface="Consolas"/>
                          <a:sym typeface="Consolas"/>
                        </a:rPr>
                        <a:t> * [new branch]  	m</a:t>
                      </a:r>
                      <a:r>
                        <a:rPr lang="es">
                          <a:solidFill>
                            <a:srgbClr val="F3F3F3"/>
                          </a:solidFill>
                          <a:highlight>
                            <a:schemeClr val="dk1"/>
                          </a:highlight>
                          <a:latin typeface="Consolas"/>
                          <a:ea typeface="Consolas"/>
                          <a:cs typeface="Consolas"/>
                          <a:sym typeface="Consolas"/>
                        </a:rPr>
                        <a:t>ain</a:t>
                      </a:r>
                      <a:r>
                        <a:rPr lang="es" u="none" cap="none" strike="noStrike">
                          <a:solidFill>
                            <a:srgbClr val="F3F3F3"/>
                          </a:solidFill>
                          <a:highlight>
                            <a:schemeClr val="dk1"/>
                          </a:highlight>
                          <a:latin typeface="Consolas"/>
                          <a:ea typeface="Consolas"/>
                          <a:cs typeface="Consolas"/>
                          <a:sym typeface="Consolas"/>
                        </a:rPr>
                        <a:t> -&gt; ma</a:t>
                      </a:r>
                      <a:r>
                        <a:rPr lang="es">
                          <a:solidFill>
                            <a:srgbClr val="F3F3F3"/>
                          </a:solidFill>
                          <a:highlight>
                            <a:schemeClr val="dk1"/>
                          </a:highlight>
                          <a:latin typeface="Consolas"/>
                          <a:ea typeface="Consolas"/>
                          <a:cs typeface="Consolas"/>
                          <a:sym typeface="Consolas"/>
                        </a:rPr>
                        <a:t>in</a:t>
                      </a:r>
                      <a:endParaRPr u="none" cap="none" strike="noStrike">
                        <a:solidFill>
                          <a:srgbClr val="F3F3F3"/>
                        </a:solidFill>
                        <a:highlight>
                          <a:schemeClr val="dk1"/>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u="none" cap="none" strike="noStrike">
                          <a:solidFill>
                            <a:srgbClr val="F3F3F3"/>
                          </a:solidFill>
                          <a:highlight>
                            <a:schemeClr val="dk1"/>
                          </a:highlight>
                          <a:latin typeface="Consolas"/>
                          <a:ea typeface="Consolas"/>
                          <a:cs typeface="Consolas"/>
                          <a:sym typeface="Consolas"/>
                        </a:rPr>
                        <a:t>Branch 'm</a:t>
                      </a:r>
                      <a:r>
                        <a:rPr lang="es">
                          <a:solidFill>
                            <a:srgbClr val="F3F3F3"/>
                          </a:solidFill>
                          <a:highlight>
                            <a:schemeClr val="dk1"/>
                          </a:highlight>
                          <a:latin typeface="Consolas"/>
                          <a:ea typeface="Consolas"/>
                          <a:cs typeface="Consolas"/>
                          <a:sym typeface="Consolas"/>
                        </a:rPr>
                        <a:t>ain</a:t>
                      </a:r>
                      <a:r>
                        <a:rPr lang="es" u="none" cap="none" strike="noStrike">
                          <a:solidFill>
                            <a:srgbClr val="F3F3F3"/>
                          </a:solidFill>
                          <a:highlight>
                            <a:schemeClr val="dk1"/>
                          </a:highlight>
                          <a:latin typeface="Consolas"/>
                          <a:ea typeface="Consolas"/>
                          <a:cs typeface="Consolas"/>
                          <a:sym typeface="Consolas"/>
                        </a:rPr>
                        <a:t>' set up to track 'origin/main'.</a:t>
                      </a:r>
                      <a:endParaRPr u="none" cap="none" strike="noStrike">
                        <a:solidFill>
                          <a:srgbClr val="F3F3F3"/>
                        </a:solidFill>
                        <a:highlight>
                          <a:schemeClr val="dk1"/>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Archivos en GitHub</a:t>
            </a:r>
            <a:endParaRPr b="1" sz="4000">
              <a:solidFill>
                <a:schemeClr val="dk1"/>
              </a:solidFill>
              <a:latin typeface="DM Sans"/>
              <a:ea typeface="DM Sans"/>
              <a:cs typeface="DM Sans"/>
              <a:sym typeface="DM Sans"/>
            </a:endParaRPr>
          </a:p>
        </p:txBody>
      </p:sp>
      <p:pic>
        <p:nvPicPr>
          <p:cNvPr id="1010" name="Google Shape;1010;p140"/>
          <p:cNvPicPr preferRelativeResize="0"/>
          <p:nvPr/>
        </p:nvPicPr>
        <p:blipFill>
          <a:blip r:embed="rId3">
            <a:alphaModFix/>
          </a:blip>
          <a:stretch>
            <a:fillRect/>
          </a:stretch>
        </p:blipFill>
        <p:spPr>
          <a:xfrm>
            <a:off x="952113" y="2154750"/>
            <a:ext cx="7183574" cy="1963450"/>
          </a:xfrm>
          <a:prstGeom prst="rect">
            <a:avLst/>
          </a:prstGeom>
          <a:noFill/>
          <a:ln>
            <a:noFill/>
          </a:ln>
        </p:spPr>
      </p:pic>
      <p:sp>
        <p:nvSpPr>
          <p:cNvPr id="1011" name="Google Shape;1011;p140"/>
          <p:cNvSpPr txBox="1"/>
          <p:nvPr/>
        </p:nvSpPr>
        <p:spPr>
          <a:xfrm>
            <a:off x="600900" y="1439950"/>
            <a:ext cx="8141100" cy="88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Ahora, si vuelves a la página de GitHub y revisas tu repositorio remoto, podrás ver el archivo index.html que acabas de pushear.</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Más propiedades en GitHub</a:t>
            </a:r>
            <a:endParaRPr b="1" sz="4000">
              <a:solidFill>
                <a:schemeClr val="dk1"/>
              </a:solidFill>
              <a:latin typeface="DM Sans"/>
              <a:ea typeface="DM Sans"/>
              <a:cs typeface="DM Sans"/>
              <a:sym typeface="DM Sans"/>
            </a:endParaRPr>
          </a:p>
        </p:txBody>
      </p:sp>
      <p:sp>
        <p:nvSpPr>
          <p:cNvPr id="1017" name="Google Shape;1017;p141"/>
          <p:cNvSpPr txBox="1"/>
          <p:nvPr/>
        </p:nvSpPr>
        <p:spPr>
          <a:xfrm>
            <a:off x="629975" y="1308767"/>
            <a:ext cx="7351200" cy="98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Como plataforma colaborativa, GitHub </a:t>
            </a:r>
            <a:r>
              <a:rPr b="1" lang="es" sz="1350">
                <a:solidFill>
                  <a:schemeClr val="dk1"/>
                </a:solidFill>
                <a:latin typeface="DM Sans"/>
                <a:ea typeface="DM Sans"/>
                <a:cs typeface="DM Sans"/>
                <a:sym typeface="DM Sans"/>
              </a:rPr>
              <a:t>ofrece a sus usuarios una gran cantidad de funcionalidades para la gestión de proyectos</a:t>
            </a:r>
            <a:r>
              <a:rPr lang="es" sz="1350">
                <a:solidFill>
                  <a:schemeClr val="dk1"/>
                </a:solidFill>
                <a:latin typeface="DM Sans"/>
                <a:ea typeface="DM Sans"/>
                <a:cs typeface="DM Sans"/>
                <a:sym typeface="DM Sans"/>
              </a:rPr>
              <a:t>, todas apoyadas por la comunidad. Por esta razón, a lo mejor dentro de un año tenga agregadas nuevas características que le permitan a los usuarios un mejor desenvolvimiento en el desarrollo de código.</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t/>
            </a:r>
            <a:endParaRPr sz="135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t/>
            </a:r>
            <a:endParaRPr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t/>
            </a:r>
            <a:endParaRPr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t/>
            </a:r>
            <a:endParaRPr i="0" sz="1350" u="none" cap="none" strike="noStrike">
              <a:solidFill>
                <a:schemeClr val="dk1"/>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1018" name="Google Shape;1018;p141"/>
          <p:cNvPicPr preferRelativeResize="0"/>
          <p:nvPr/>
        </p:nvPicPr>
        <p:blipFill rotWithShape="1">
          <a:blip r:embed="rId3">
            <a:alphaModFix/>
          </a:blip>
          <a:srcRect b="0" l="0" r="0" t="0"/>
          <a:stretch/>
        </p:blipFill>
        <p:spPr>
          <a:xfrm>
            <a:off x="721875" y="2649700"/>
            <a:ext cx="7502450" cy="785141"/>
          </a:xfrm>
          <a:prstGeom prst="rect">
            <a:avLst/>
          </a:prstGeom>
          <a:noFill/>
          <a:ln cap="flat" cmpd="sng" w="19050">
            <a:solidFill>
              <a:srgbClr val="EAFF6A"/>
            </a:solidFill>
            <a:prstDash val="solid"/>
            <a:round/>
            <a:headEnd len="sm" w="sm" type="none"/>
            <a:tailEnd len="sm" w="sm" type="none"/>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GitHub pages</a:t>
            </a:r>
            <a:endParaRPr b="1" sz="4000">
              <a:solidFill>
                <a:schemeClr val="dk1"/>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43"/>
          <p:cNvSpPr txBox="1"/>
          <p:nvPr/>
        </p:nvSpPr>
        <p:spPr>
          <a:xfrm>
            <a:off x="436350" y="333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GitHub Pages</a:t>
            </a:r>
            <a:endParaRPr b="1" sz="4000">
              <a:solidFill>
                <a:schemeClr val="dk1"/>
              </a:solidFill>
              <a:latin typeface="DM Sans"/>
              <a:ea typeface="DM Sans"/>
              <a:cs typeface="DM Sans"/>
              <a:sym typeface="DM Sans"/>
            </a:endParaRPr>
          </a:p>
        </p:txBody>
      </p:sp>
      <p:sp>
        <p:nvSpPr>
          <p:cNvPr id="1029" name="Google Shape;1029;p143"/>
          <p:cNvSpPr/>
          <p:nvPr/>
        </p:nvSpPr>
        <p:spPr>
          <a:xfrm>
            <a:off x="3462315" y="19328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3"/>
          <p:cNvSpPr txBox="1"/>
          <p:nvPr/>
        </p:nvSpPr>
        <p:spPr>
          <a:xfrm>
            <a:off x="174125" y="2738400"/>
            <a:ext cx="1960200" cy="70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800"/>
              <a:buFont typeface="Arial"/>
              <a:buNone/>
            </a:pPr>
            <a:r>
              <a:rPr b="1" lang="es" sz="1350">
                <a:solidFill>
                  <a:schemeClr val="dk1"/>
                </a:solidFill>
                <a:highlight>
                  <a:schemeClr val="lt1"/>
                </a:highlight>
                <a:latin typeface="DM Sans"/>
                <a:ea typeface="DM Sans"/>
                <a:cs typeface="DM Sans"/>
                <a:sym typeface="DM Sans"/>
              </a:rPr>
              <a:t>Ve</a:t>
            </a:r>
            <a:r>
              <a:rPr lang="es" sz="1350">
                <a:solidFill>
                  <a:schemeClr val="dk1"/>
                </a:solidFill>
                <a:highlight>
                  <a:schemeClr val="lt1"/>
                </a:highlight>
                <a:latin typeface="DM Sans"/>
                <a:ea typeface="DM Sans"/>
                <a:cs typeface="DM Sans"/>
                <a:sym typeface="DM Sans"/>
              </a:rPr>
              <a:t> a los “Settings” de nuestro repositorio</a:t>
            </a:r>
            <a:r>
              <a:rPr lang="es" sz="1800">
                <a:solidFill>
                  <a:schemeClr val="dk1"/>
                </a:solidFill>
                <a:highlight>
                  <a:schemeClr val="lt1"/>
                </a:highlight>
                <a:latin typeface="Helvetica Neue Light"/>
                <a:ea typeface="Helvetica Neue Light"/>
                <a:cs typeface="Helvetica Neue Light"/>
                <a:sym typeface="Helvetica Neue Light"/>
              </a:rPr>
              <a:t>.</a:t>
            </a:r>
            <a:endParaRPr b="1">
              <a:latin typeface="DM Sans"/>
              <a:ea typeface="DM Sans"/>
              <a:cs typeface="DM Sans"/>
              <a:sym typeface="DM Sans"/>
            </a:endParaRPr>
          </a:p>
        </p:txBody>
      </p:sp>
      <p:sp>
        <p:nvSpPr>
          <p:cNvPr id="1031" name="Google Shape;1031;p143"/>
          <p:cNvSpPr txBox="1"/>
          <p:nvPr/>
        </p:nvSpPr>
        <p:spPr>
          <a:xfrm>
            <a:off x="2780425" y="2738400"/>
            <a:ext cx="1960200" cy="63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800"/>
              <a:buFont typeface="Arial"/>
              <a:buNone/>
            </a:pPr>
            <a:r>
              <a:rPr b="1" lang="es" sz="1350">
                <a:solidFill>
                  <a:schemeClr val="dk1"/>
                </a:solidFill>
                <a:highlight>
                  <a:schemeClr val="lt1"/>
                </a:highlight>
                <a:latin typeface="DM Sans"/>
                <a:ea typeface="DM Sans"/>
                <a:cs typeface="DM Sans"/>
                <a:sym typeface="DM Sans"/>
              </a:rPr>
              <a:t>Activa</a:t>
            </a:r>
            <a:r>
              <a:rPr lang="es" sz="1350">
                <a:solidFill>
                  <a:schemeClr val="dk1"/>
                </a:solidFill>
                <a:highlight>
                  <a:schemeClr val="lt1"/>
                </a:highlight>
                <a:latin typeface="DM Sans"/>
                <a:ea typeface="DM Sans"/>
                <a:cs typeface="DM Sans"/>
                <a:sym typeface="DM Sans"/>
              </a:rPr>
              <a:t> tu GitHub page.</a:t>
            </a:r>
            <a:endParaRPr b="1" sz="1350">
              <a:latin typeface="DM Sans"/>
              <a:ea typeface="DM Sans"/>
              <a:cs typeface="DM Sans"/>
              <a:sym typeface="DM Sans"/>
            </a:endParaRPr>
          </a:p>
        </p:txBody>
      </p:sp>
      <p:sp>
        <p:nvSpPr>
          <p:cNvPr id="1032" name="Google Shape;1032;p143"/>
          <p:cNvSpPr/>
          <p:nvPr/>
        </p:nvSpPr>
        <p:spPr>
          <a:xfrm>
            <a:off x="5738975" y="1869175"/>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3" name="Google Shape;1033;p143"/>
          <p:cNvCxnSpPr>
            <a:stCxn id="1034" idx="6"/>
            <a:endCxn id="1029" idx="2"/>
          </p:cNvCxnSpPr>
          <p:nvPr/>
        </p:nvCxnSpPr>
        <p:spPr>
          <a:xfrm>
            <a:off x="1502088" y="222637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1035" name="Google Shape;1035;p143"/>
          <p:cNvCxnSpPr>
            <a:stCxn id="1029" idx="6"/>
          </p:cNvCxnSpPr>
          <p:nvPr/>
        </p:nvCxnSpPr>
        <p:spPr>
          <a:xfrm>
            <a:off x="4049415" y="2226354"/>
            <a:ext cx="1689600" cy="3000"/>
          </a:xfrm>
          <a:prstGeom prst="straightConnector1">
            <a:avLst/>
          </a:prstGeom>
          <a:noFill/>
          <a:ln cap="flat" cmpd="sng" w="9525">
            <a:solidFill>
              <a:srgbClr val="EAFF6A"/>
            </a:solidFill>
            <a:prstDash val="solid"/>
            <a:round/>
            <a:headEnd len="med" w="med" type="none"/>
            <a:tailEnd len="med" w="med" type="none"/>
          </a:ln>
        </p:spPr>
      </p:cxnSp>
      <p:sp>
        <p:nvSpPr>
          <p:cNvPr id="1036" name="Google Shape;1036;p143"/>
          <p:cNvSpPr txBox="1"/>
          <p:nvPr/>
        </p:nvSpPr>
        <p:spPr>
          <a:xfrm>
            <a:off x="5156925" y="2738425"/>
            <a:ext cx="17658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Selecciona </a:t>
            </a:r>
            <a:r>
              <a:rPr lang="es">
                <a:solidFill>
                  <a:schemeClr val="dk1"/>
                </a:solidFill>
                <a:latin typeface="DM Sans"/>
                <a:ea typeface="DM Sans"/>
                <a:cs typeface="DM Sans"/>
                <a:sym typeface="DM Sans"/>
              </a:rPr>
              <a:t>qué rama quieres usar.</a:t>
            </a:r>
            <a:endParaRPr>
              <a:latin typeface="DM Sans"/>
              <a:ea typeface="DM Sans"/>
              <a:cs typeface="DM Sans"/>
              <a:sym typeface="DM Sans"/>
            </a:endParaRPr>
          </a:p>
        </p:txBody>
      </p:sp>
      <p:sp>
        <p:nvSpPr>
          <p:cNvPr id="1037" name="Google Shape;1037;p143"/>
          <p:cNvSpPr txBox="1"/>
          <p:nvPr/>
        </p:nvSpPr>
        <p:spPr>
          <a:xfrm>
            <a:off x="3548763" y="192620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1038" name="Google Shape;1038;p143"/>
          <p:cNvSpPr txBox="1"/>
          <p:nvPr/>
        </p:nvSpPr>
        <p:spPr>
          <a:xfrm>
            <a:off x="5825400" y="192620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1039" name="Google Shape;1039;p143"/>
          <p:cNvGrpSpPr/>
          <p:nvPr/>
        </p:nvGrpSpPr>
        <p:grpSpPr>
          <a:xfrm>
            <a:off x="914988" y="1926200"/>
            <a:ext cx="587100" cy="600300"/>
            <a:chOff x="1731113" y="1953850"/>
            <a:chExt cx="587100" cy="600300"/>
          </a:xfrm>
        </p:grpSpPr>
        <p:sp>
          <p:nvSpPr>
            <p:cNvPr id="1034" name="Google Shape;1034;p14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cxnSp>
        <p:nvCxnSpPr>
          <p:cNvPr id="1041" name="Google Shape;1041;p143"/>
          <p:cNvCxnSpPr/>
          <p:nvPr/>
        </p:nvCxnSpPr>
        <p:spPr>
          <a:xfrm>
            <a:off x="6326065" y="2226354"/>
            <a:ext cx="1178100" cy="3000"/>
          </a:xfrm>
          <a:prstGeom prst="straightConnector1">
            <a:avLst/>
          </a:prstGeom>
          <a:noFill/>
          <a:ln cap="flat" cmpd="sng" w="9525">
            <a:solidFill>
              <a:srgbClr val="EAFF6A"/>
            </a:solidFill>
            <a:prstDash val="solid"/>
            <a:round/>
            <a:headEnd len="med" w="med" type="none"/>
            <a:tailEnd len="med" w="med" type="none"/>
          </a:ln>
        </p:spPr>
      </p:cxnSp>
      <p:sp>
        <p:nvSpPr>
          <p:cNvPr id="1042" name="Google Shape;1042;p143"/>
          <p:cNvSpPr/>
          <p:nvPr/>
        </p:nvSpPr>
        <p:spPr>
          <a:xfrm>
            <a:off x="7504176" y="19328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3"/>
          <p:cNvSpPr txBox="1"/>
          <p:nvPr/>
        </p:nvSpPr>
        <p:spPr>
          <a:xfrm>
            <a:off x="7590550" y="192770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sp>
        <p:nvSpPr>
          <p:cNvPr id="1044" name="Google Shape;1044;p143"/>
          <p:cNvSpPr txBox="1"/>
          <p:nvPr/>
        </p:nvSpPr>
        <p:spPr>
          <a:xfrm>
            <a:off x="6922725" y="2800350"/>
            <a:ext cx="1960200" cy="1357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Guarda </a:t>
            </a:r>
            <a:r>
              <a:rPr lang="es" sz="1350">
                <a:solidFill>
                  <a:schemeClr val="dk1"/>
                </a:solidFill>
                <a:latin typeface="DM Sans"/>
                <a:ea typeface="DM Sans"/>
                <a:cs typeface="DM Sans"/>
                <a:sym typeface="DM Sans"/>
              </a:rPr>
              <a:t>los cambios y GitHub cumplirá la función básica de cualquier otro Hosting.</a:t>
            </a:r>
            <a:endParaRPr sz="1350">
              <a:latin typeface="DM Sans"/>
              <a:ea typeface="DM Sans"/>
              <a:cs typeface="DM Sans"/>
              <a:sym typeface="DM Sans"/>
            </a:endParaRPr>
          </a:p>
        </p:txBody>
      </p:sp>
      <p:sp>
        <p:nvSpPr>
          <p:cNvPr id="1045" name="Google Shape;1045;p143"/>
          <p:cNvSpPr txBox="1"/>
          <p:nvPr/>
        </p:nvSpPr>
        <p:spPr>
          <a:xfrm>
            <a:off x="599250" y="1039300"/>
            <a:ext cx="7405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rgbClr val="222222"/>
                </a:solidFill>
                <a:latin typeface="DM Sans"/>
                <a:ea typeface="DM Sans"/>
                <a:cs typeface="DM Sans"/>
                <a:sym typeface="DM Sans"/>
              </a:rPr>
              <a:t>Una de las funcionalidades de GitHub, es la posibilidad de publicar nuestros sitios web y poder verlos online. Veamos el paso a paso</a:t>
            </a:r>
            <a:endParaRPr sz="1700">
              <a:solidFill>
                <a:srgbClr val="222222"/>
              </a:solidFill>
              <a:latin typeface="DM Sans"/>
              <a:ea typeface="DM Sans"/>
              <a:cs typeface="DM Sans"/>
              <a:sym typeface="DM Sans"/>
            </a:endParaRPr>
          </a:p>
        </p:txBody>
      </p:sp>
      <p:sp>
        <p:nvSpPr>
          <p:cNvPr id="1046" name="Google Shape;1046;p143"/>
          <p:cNvSpPr txBox="1"/>
          <p:nvPr/>
        </p:nvSpPr>
        <p:spPr>
          <a:xfrm>
            <a:off x="204625" y="4013150"/>
            <a:ext cx="7111800" cy="44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1" i="0" lang="es" sz="1350" u="none" cap="none" strike="noStrike">
                <a:solidFill>
                  <a:schemeClr val="dk1"/>
                </a:solidFill>
                <a:highlight>
                  <a:srgbClr val="EA90FF"/>
                </a:highlight>
                <a:latin typeface="DM Sans"/>
                <a:ea typeface="DM Sans"/>
                <a:cs typeface="DM Sans"/>
                <a:sym typeface="DM Sans"/>
              </a:rPr>
              <a:t>Importante: </a:t>
            </a:r>
            <a:r>
              <a:rPr i="0" lang="es" sz="1350" u="none" cap="none" strike="noStrike">
                <a:solidFill>
                  <a:schemeClr val="dk1"/>
                </a:solidFill>
                <a:highlight>
                  <a:srgbClr val="EA90FF"/>
                </a:highlight>
                <a:latin typeface="DM Sans"/>
                <a:ea typeface="DM Sans"/>
                <a:cs typeface="DM Sans"/>
                <a:sym typeface="DM Sans"/>
              </a:rPr>
              <a:t>el proyecto sólo debe ser de archivos estáticos, ningún archivo que requiera de BackEnd especial</a:t>
            </a:r>
            <a:r>
              <a:rPr lang="es" sz="1350">
                <a:solidFill>
                  <a:schemeClr val="dk1"/>
                </a:solidFill>
                <a:highlight>
                  <a:srgbClr val="EA90FF"/>
                </a:highlight>
                <a:latin typeface="DM Sans"/>
                <a:ea typeface="DM Sans"/>
                <a:cs typeface="DM Sans"/>
                <a:sym typeface="DM Sans"/>
              </a:rPr>
              <a:t>.</a:t>
            </a:r>
            <a:endParaRPr i="0" sz="1350" u="none" cap="none" strike="noStrik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44"/>
          <p:cNvPicPr preferRelativeResize="0"/>
          <p:nvPr/>
        </p:nvPicPr>
        <p:blipFill rotWithShape="1">
          <a:blip r:embed="rId3">
            <a:alphaModFix/>
          </a:blip>
          <a:srcRect b="0" l="0" r="0" t="0"/>
          <a:stretch/>
        </p:blipFill>
        <p:spPr>
          <a:xfrm>
            <a:off x="306775" y="0"/>
            <a:ext cx="8428177" cy="5143499"/>
          </a:xfrm>
          <a:prstGeom prst="rect">
            <a:avLst/>
          </a:prstGeom>
          <a:noFill/>
          <a:ln>
            <a:noFill/>
          </a:ln>
        </p:spPr>
      </p:pic>
      <p:pic>
        <p:nvPicPr>
          <p:cNvPr id="1052" name="Google Shape;1052;p144"/>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los 3 estados</a:t>
            </a:r>
            <a:endParaRPr b="1" i="0" sz="4000" u="none" cap="none" strike="noStrike">
              <a:solidFill>
                <a:schemeClr val="dk1"/>
              </a:solidFill>
              <a:latin typeface="DM Sans"/>
              <a:ea typeface="DM Sans"/>
              <a:cs typeface="DM Sans"/>
              <a:sym typeface="DM Sans"/>
            </a:endParaRPr>
          </a:p>
        </p:txBody>
      </p:sp>
      <p:sp>
        <p:nvSpPr>
          <p:cNvPr id="222" name="Google Shape;222;p46"/>
          <p:cNvSpPr txBox="1"/>
          <p:nvPr/>
        </p:nvSpPr>
        <p:spPr>
          <a:xfrm>
            <a:off x="476250" y="1607013"/>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👉1er estado (el que trabajamos)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“preparamos las cajas”.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highlight>
                  <a:schemeClr val="accent6"/>
                </a:highlight>
                <a:latin typeface="DM Sans"/>
                <a:ea typeface="DM Sans"/>
                <a:cs typeface="DM Sans"/>
                <a:sym typeface="DM Sans"/>
              </a:rPr>
              <a:t>👉</a:t>
            </a:r>
            <a:r>
              <a:rPr lang="es" sz="1350">
                <a:highlight>
                  <a:schemeClr val="accent6"/>
                </a:highlight>
                <a:latin typeface="DM Sans"/>
                <a:ea typeface="DM Sans"/>
                <a:cs typeface="DM Sans"/>
                <a:sym typeface="DM Sans"/>
              </a:rPr>
              <a:t>2do estado (archivos listos)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“agregamos las cajas listas”.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highlight>
                  <a:schemeClr val="accent6"/>
                </a:highlight>
                <a:latin typeface="DM Sans"/>
                <a:ea typeface="DM Sans"/>
                <a:cs typeface="DM Sans"/>
                <a:sym typeface="DM Sans"/>
              </a:rPr>
              <a:t>👉</a:t>
            </a:r>
            <a:r>
              <a:rPr lang="es" sz="1350">
                <a:highlight>
                  <a:schemeClr val="accent6"/>
                </a:highlight>
                <a:latin typeface="DM Sans"/>
                <a:ea typeface="DM Sans"/>
                <a:cs typeface="DM Sans"/>
                <a:sym typeface="DM Sans"/>
              </a:rPr>
              <a:t>3er estado (registro de todos los archivos) “lote listo”.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223" name="Google Shape;223;p46"/>
          <p:cNvPicPr preferRelativeResize="0"/>
          <p:nvPr/>
        </p:nvPicPr>
        <p:blipFill rotWithShape="1">
          <a:blip r:embed="rId3">
            <a:alphaModFix/>
          </a:blip>
          <a:srcRect b="0" l="0" r="0" t="0"/>
          <a:stretch/>
        </p:blipFill>
        <p:spPr>
          <a:xfrm>
            <a:off x="4307950" y="1409343"/>
            <a:ext cx="4287725" cy="286583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GitHub Pages</a:t>
            </a:r>
            <a:endParaRPr b="1" sz="4000">
              <a:solidFill>
                <a:schemeClr val="dk1"/>
              </a:solidFill>
              <a:latin typeface="DM Sans"/>
              <a:ea typeface="DM Sans"/>
              <a:cs typeface="DM Sans"/>
              <a:sym typeface="DM Sans"/>
            </a:endParaRPr>
          </a:p>
        </p:txBody>
      </p:sp>
      <p:sp>
        <p:nvSpPr>
          <p:cNvPr id="1058" name="Google Shape;1058;p145"/>
          <p:cNvSpPr txBox="1"/>
          <p:nvPr/>
        </p:nvSpPr>
        <p:spPr>
          <a:xfrm>
            <a:off x="6434325" y="1467650"/>
            <a:ext cx="2612400" cy="28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Se auto recarga la página, y a continuación haz scroll nuevamente hasta “GitHub Pages”.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rPr b="1" lang="es" sz="1350">
                <a:solidFill>
                  <a:schemeClr val="dk1"/>
                </a:solidFill>
                <a:latin typeface="DM Sans"/>
                <a:ea typeface="DM Sans"/>
                <a:cs typeface="DM Sans"/>
                <a:sym typeface="DM Sans"/>
              </a:rPr>
              <a:t>¡Encontrarás la dirección web para poder acceder a tu sitio!</a:t>
            </a:r>
            <a:endParaRPr sz="1350">
              <a:solidFill>
                <a:schemeClr val="dk1"/>
              </a:solidFill>
              <a:latin typeface="DM Sans"/>
              <a:ea typeface="DM Sans"/>
              <a:cs typeface="DM Sans"/>
              <a:sym typeface="DM Sans"/>
            </a:endParaRPr>
          </a:p>
        </p:txBody>
      </p:sp>
      <p:pic>
        <p:nvPicPr>
          <p:cNvPr id="1059" name="Google Shape;1059;p145"/>
          <p:cNvPicPr preferRelativeResize="0"/>
          <p:nvPr/>
        </p:nvPicPr>
        <p:blipFill rotWithShape="1">
          <a:blip r:embed="rId3">
            <a:alphaModFix/>
          </a:blip>
          <a:srcRect b="0" l="0" r="0" t="0"/>
          <a:stretch/>
        </p:blipFill>
        <p:spPr>
          <a:xfrm>
            <a:off x="221725" y="1367115"/>
            <a:ext cx="5984100" cy="2968491"/>
          </a:xfrm>
          <a:prstGeom prst="rect">
            <a:avLst/>
          </a:prstGeom>
          <a:noFill/>
          <a:ln cap="flat" cmpd="sng" w="19050">
            <a:solidFill>
              <a:srgbClr val="EAFF6A"/>
            </a:solidFill>
            <a:prstDash val="solid"/>
            <a:round/>
            <a:headEnd len="sm" w="sm" type="none"/>
            <a:tailEnd len="sm" w="sm" type="none"/>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4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1065" name="Google Shape;1065;p146"/>
          <p:cNvSpPr txBox="1"/>
          <p:nvPr/>
        </p:nvSpPr>
        <p:spPr>
          <a:xfrm>
            <a:off x="473350" y="1356800"/>
            <a:ext cx="8423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aplicaremos nuestros conocimientos sobre GitHub </a:t>
            </a:r>
            <a:r>
              <a:rPr lang="es" sz="2200">
                <a:solidFill>
                  <a:srgbClr val="B7B7B7"/>
                </a:solidFill>
                <a:latin typeface="DM Sans"/>
                <a:ea typeface="DM Sans"/>
                <a:cs typeface="DM Sans"/>
                <a:sym typeface="DM Sans"/>
              </a:rPr>
              <a:t>en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15 minutos</a:t>
            </a:r>
            <a:endParaRPr b="1" sz="1800">
              <a:solidFill>
                <a:srgbClr val="83AEFB"/>
              </a:solidFill>
              <a:latin typeface="DM Sans"/>
              <a:ea typeface="DM Sans"/>
              <a:cs typeface="DM Sans"/>
              <a:sym typeface="DM Sans"/>
            </a:endParaRPr>
          </a:p>
        </p:txBody>
      </p:sp>
      <p:grpSp>
        <p:nvGrpSpPr>
          <p:cNvPr id="1066" name="Google Shape;1066;p146"/>
          <p:cNvGrpSpPr/>
          <p:nvPr/>
        </p:nvGrpSpPr>
        <p:grpSpPr>
          <a:xfrm>
            <a:off x="473351" y="619523"/>
            <a:ext cx="738900" cy="738900"/>
            <a:chOff x="473351" y="619523"/>
            <a:chExt cx="738900" cy="738900"/>
          </a:xfrm>
        </p:grpSpPr>
        <p:sp>
          <p:nvSpPr>
            <p:cNvPr id="1067" name="Google Shape;1067;p1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8" name="Google Shape;1068;p14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grpSp>
        <p:nvGrpSpPr>
          <p:cNvPr id="1073" name="Google Shape;1073;p147"/>
          <p:cNvGrpSpPr/>
          <p:nvPr/>
        </p:nvGrpSpPr>
        <p:grpSpPr>
          <a:xfrm>
            <a:off x="457350" y="392086"/>
            <a:ext cx="431074" cy="431074"/>
            <a:chOff x="473351" y="619523"/>
            <a:chExt cx="738900" cy="738900"/>
          </a:xfrm>
        </p:grpSpPr>
        <p:sp>
          <p:nvSpPr>
            <p:cNvPr id="1074" name="Google Shape;1074;p1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5" name="Google Shape;1075;p14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076" name="Google Shape;1076;p147"/>
          <p:cNvSpPr txBox="1"/>
          <p:nvPr/>
        </p:nvSpPr>
        <p:spPr>
          <a:xfrm>
            <a:off x="394800" y="746975"/>
            <a:ext cx="76944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Repositorio en GitHub</a:t>
            </a:r>
            <a:endParaRPr b="1" sz="3900">
              <a:solidFill>
                <a:schemeClr val="dk1"/>
              </a:solidFill>
              <a:latin typeface="DM Sans"/>
              <a:ea typeface="DM Sans"/>
              <a:cs typeface="DM Sans"/>
              <a:sym typeface="DM Sans"/>
            </a:endParaRPr>
          </a:p>
        </p:txBody>
      </p:sp>
      <p:sp>
        <p:nvSpPr>
          <p:cNvPr id="1077" name="Google Shape;1077;p147"/>
          <p:cNvSpPr txBox="1"/>
          <p:nvPr/>
        </p:nvSpPr>
        <p:spPr>
          <a:xfrm>
            <a:off x="930550" y="3920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078" name="Google Shape;1078;p147"/>
          <p:cNvSpPr txBox="1"/>
          <p:nvPr/>
        </p:nvSpPr>
        <p:spPr>
          <a:xfrm>
            <a:off x="419250" y="1842000"/>
            <a:ext cx="8305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 partir de la rama main, crea una nueva rama en tu proyecto principal</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Agrega un componente de Bootstrap en esta nueva rama.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Mergea con la rama principal.</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Pushea todos los cambios al repositorio remoto</a:t>
            </a:r>
            <a:endParaRPr sz="1350">
              <a:latin typeface="DM Sans"/>
              <a:ea typeface="DM Sans"/>
              <a:cs typeface="DM Sans"/>
              <a:sym typeface="DM Sans"/>
            </a:endParaRPr>
          </a:p>
        </p:txBody>
      </p:sp>
      <p:sp>
        <p:nvSpPr>
          <p:cNvPr id="1079" name="Google Shape;1079;p147"/>
          <p:cNvSpPr txBox="1"/>
          <p:nvPr/>
        </p:nvSpPr>
        <p:spPr>
          <a:xfrm>
            <a:off x="1063750" y="3400375"/>
            <a:ext cx="7257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highlight>
                  <a:srgbClr val="DEFC52"/>
                </a:highlight>
                <a:latin typeface="DM Sans"/>
                <a:ea typeface="DM Sans"/>
                <a:cs typeface="DM Sans"/>
                <a:sym typeface="DM Sans"/>
              </a:rPr>
              <a:t>De ahora en más, continuarás el trabajo en el repositorio del proyecto directamente en GitHub, y utilizarás el Public URL para la presentación del mismo.</a:t>
            </a:r>
            <a:endParaRPr sz="1350">
              <a:highlight>
                <a:srgbClr val="DEFC52"/>
              </a:highlight>
              <a:latin typeface="DM Sans"/>
              <a:ea typeface="DM Sans"/>
              <a:cs typeface="DM Sans"/>
              <a:sym typeface="DM Sans"/>
            </a:endParaRPr>
          </a:p>
        </p:txBody>
      </p:sp>
      <p:grpSp>
        <p:nvGrpSpPr>
          <p:cNvPr id="1080" name="Google Shape;1080;p147"/>
          <p:cNvGrpSpPr/>
          <p:nvPr/>
        </p:nvGrpSpPr>
        <p:grpSpPr>
          <a:xfrm>
            <a:off x="605838" y="3484986"/>
            <a:ext cx="431100" cy="431100"/>
            <a:chOff x="4616400" y="1950761"/>
            <a:chExt cx="431100" cy="431100"/>
          </a:xfrm>
        </p:grpSpPr>
        <p:sp>
          <p:nvSpPr>
            <p:cNvPr id="1081" name="Google Shape;1081;p147"/>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2" name="Google Shape;1082;p147" title="ícono para recordar"/>
            <p:cNvPicPr preferRelativeResize="0"/>
            <p:nvPr/>
          </p:nvPicPr>
          <p:blipFill>
            <a:blip r:embed="rId4">
              <a:alphaModFix/>
            </a:blip>
            <a:stretch>
              <a:fillRect/>
            </a:stretch>
          </p:blipFill>
          <p:spPr>
            <a:xfrm>
              <a:off x="4699911" y="2034249"/>
              <a:ext cx="264076" cy="264076"/>
            </a:xfrm>
            <a:prstGeom prst="rect">
              <a:avLst/>
            </a:prstGeom>
            <a:noFill/>
            <a:ln>
              <a:noFill/>
            </a:ln>
          </p:spPr>
        </p:pic>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48"/>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¡Atención!</a:t>
            </a:r>
            <a:endParaRPr b="1" sz="4000">
              <a:solidFill>
                <a:srgbClr val="EAFF6A"/>
              </a:solidFill>
              <a:latin typeface="DM Sans"/>
              <a:ea typeface="DM Sans"/>
              <a:cs typeface="DM Sans"/>
              <a:sym typeface="DM Sans"/>
            </a:endParaRPr>
          </a:p>
        </p:txBody>
      </p:sp>
      <p:sp>
        <p:nvSpPr>
          <p:cNvPr id="1088" name="Google Shape;1088;p148"/>
          <p:cNvSpPr txBox="1"/>
          <p:nvPr/>
        </p:nvSpPr>
        <p:spPr>
          <a:xfrm>
            <a:off x="473350" y="1626100"/>
            <a:ext cx="8127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La próxima clase comenzaremos a trabajar con SASS. </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Para eso, necesitas tener instalado Node JS en tu computadora. </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A continuación veremos el proceso de descarga e instalación.</a:t>
            </a:r>
            <a:endParaRPr b="1" sz="2000">
              <a:solidFill>
                <a:srgbClr val="DEFC52"/>
              </a:solidFill>
              <a:latin typeface="Helvetica Neue"/>
              <a:ea typeface="Helvetica Neue"/>
              <a:cs typeface="Helvetica Neue"/>
              <a:sym typeface="Helvetica Neue"/>
            </a:endParaRPr>
          </a:p>
        </p:txBody>
      </p:sp>
      <p:pic>
        <p:nvPicPr>
          <p:cNvPr id="1089" name="Google Shape;1089;p148" title="gif de persona escribiendo código"/>
          <p:cNvPicPr preferRelativeResize="0"/>
          <p:nvPr/>
        </p:nvPicPr>
        <p:blipFill>
          <a:blip r:embed="rId3">
            <a:alphaModFix/>
          </a:blip>
          <a:stretch>
            <a:fillRect/>
          </a:stretch>
        </p:blipFill>
        <p:spPr>
          <a:xfrm>
            <a:off x="3456522" y="2991512"/>
            <a:ext cx="2230974" cy="12469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49"/>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49"/>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096" name="Google Shape;1096;p149"/>
          <p:cNvSpPr txBox="1"/>
          <p:nvPr/>
        </p:nvSpPr>
        <p:spPr>
          <a:xfrm>
            <a:off x="714500" y="1606650"/>
            <a:ext cx="7477800" cy="1015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El primer paso es dirigirse a la </a:t>
            </a:r>
            <a:r>
              <a:rPr lang="es" sz="1350" u="sng">
                <a:solidFill>
                  <a:schemeClr val="hlink"/>
                </a:solidFill>
                <a:latin typeface="DM Sans"/>
                <a:ea typeface="DM Sans"/>
                <a:cs typeface="DM Sans"/>
                <a:sym typeface="DM Sans"/>
                <a:hlinkClick r:id="rId3"/>
              </a:rPr>
              <a:t>página oficial de Node</a:t>
            </a:r>
            <a:r>
              <a:rPr lang="es" sz="1350">
                <a:latin typeface="DM Sans"/>
                <a:ea typeface="DM Sans"/>
                <a:cs typeface="DM Sans"/>
                <a:sym typeface="DM Sans"/>
              </a:rPr>
              <a:t>. A continuación vamos a descargar el archivo instalador.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En este momento, la versión más nueva y estable de Node es la </a:t>
            </a:r>
            <a:r>
              <a:rPr b="1" lang="es" sz="1350">
                <a:latin typeface="DM Sans"/>
                <a:ea typeface="DM Sans"/>
                <a:cs typeface="DM Sans"/>
                <a:sym typeface="DM Sans"/>
              </a:rPr>
              <a:t>LTS 18.12</a:t>
            </a:r>
            <a:r>
              <a:rPr lang="es" sz="1350">
                <a:latin typeface="DM Sans"/>
                <a:ea typeface="DM Sans"/>
                <a:cs typeface="DM Sans"/>
                <a:sym typeface="DM Sans"/>
              </a:rPr>
              <a:t>, pero siempre debemos prestar atención a descargar la que nos sugiera la web oficial.</a:t>
            </a:r>
            <a:endParaRPr sz="1350">
              <a:latin typeface="DM Sans"/>
              <a:ea typeface="DM Sans"/>
              <a:cs typeface="DM Sans"/>
              <a:sym typeface="DM Sans"/>
            </a:endParaRPr>
          </a:p>
        </p:txBody>
      </p:sp>
      <p:pic>
        <p:nvPicPr>
          <p:cNvPr id="1097" name="Google Shape;1097;p149"/>
          <p:cNvPicPr preferRelativeResize="0"/>
          <p:nvPr/>
        </p:nvPicPr>
        <p:blipFill rotWithShape="1">
          <a:blip r:embed="rId4">
            <a:alphaModFix/>
          </a:blip>
          <a:srcRect b="0" l="0" r="0" t="37570"/>
          <a:stretch/>
        </p:blipFill>
        <p:spPr>
          <a:xfrm>
            <a:off x="1088850" y="2797375"/>
            <a:ext cx="6966326" cy="15621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50"/>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50"/>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104" name="Google Shape;1104;p150"/>
          <p:cNvSpPr txBox="1"/>
          <p:nvPr/>
        </p:nvSpPr>
        <p:spPr>
          <a:xfrm>
            <a:off x="796125" y="2137425"/>
            <a:ext cx="3467400" cy="1639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Ahora debes ejecutar el archivo descargado, y una vez que aceptas el contrato,  elegir la carpeta donde ubicar los archivos de Node. Si tienes dudas, te recomendamos dejar la opción que viene predeterminada.</a:t>
            </a:r>
            <a:endParaRPr sz="1350">
              <a:latin typeface="DM Sans"/>
              <a:ea typeface="DM Sans"/>
              <a:cs typeface="DM Sans"/>
              <a:sym typeface="DM Sans"/>
            </a:endParaRPr>
          </a:p>
        </p:txBody>
      </p:sp>
      <p:pic>
        <p:nvPicPr>
          <p:cNvPr id="1105" name="Google Shape;1105;p150"/>
          <p:cNvPicPr preferRelativeResize="0"/>
          <p:nvPr/>
        </p:nvPicPr>
        <p:blipFill>
          <a:blip r:embed="rId3">
            <a:alphaModFix/>
          </a:blip>
          <a:stretch>
            <a:fillRect/>
          </a:stretch>
        </p:blipFill>
        <p:spPr>
          <a:xfrm>
            <a:off x="4587850" y="1415260"/>
            <a:ext cx="3692351" cy="2875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51"/>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51"/>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112" name="Google Shape;1112;p151"/>
          <p:cNvSpPr txBox="1"/>
          <p:nvPr/>
        </p:nvSpPr>
        <p:spPr>
          <a:xfrm>
            <a:off x="758950" y="2553075"/>
            <a:ext cx="3665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En la siguiente pantalla, dejaremos todas las opciones predeterminadas.</a:t>
            </a:r>
            <a:endParaRPr sz="1350">
              <a:latin typeface="DM Sans"/>
              <a:ea typeface="DM Sans"/>
              <a:cs typeface="DM Sans"/>
              <a:sym typeface="DM Sans"/>
            </a:endParaRPr>
          </a:p>
        </p:txBody>
      </p:sp>
      <p:pic>
        <p:nvPicPr>
          <p:cNvPr id="1113" name="Google Shape;1113;p151"/>
          <p:cNvPicPr preferRelativeResize="0"/>
          <p:nvPr/>
        </p:nvPicPr>
        <p:blipFill>
          <a:blip r:embed="rId3">
            <a:alphaModFix/>
          </a:blip>
          <a:stretch>
            <a:fillRect/>
          </a:stretch>
        </p:blipFill>
        <p:spPr>
          <a:xfrm>
            <a:off x="4540706" y="1370414"/>
            <a:ext cx="3763519" cy="29656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52"/>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52"/>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120" name="Google Shape;1120;p152"/>
          <p:cNvSpPr txBox="1"/>
          <p:nvPr/>
        </p:nvSpPr>
        <p:spPr>
          <a:xfrm>
            <a:off x="966725" y="1383975"/>
            <a:ext cx="7414500" cy="1015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En esta pantalla, chequeamos la casilla para que, al completarse la instalación de Node, el asistente comience a añadir de manera automática las herramientas adicionales que se requieren para el trabajo.</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grpSp>
        <p:nvGrpSpPr>
          <p:cNvPr id="1121" name="Google Shape;1121;p152"/>
          <p:cNvGrpSpPr/>
          <p:nvPr/>
        </p:nvGrpSpPr>
        <p:grpSpPr>
          <a:xfrm>
            <a:off x="1983050" y="2267125"/>
            <a:ext cx="5464175" cy="2018600"/>
            <a:chOff x="1983050" y="2038525"/>
            <a:chExt cx="5464175" cy="2018600"/>
          </a:xfrm>
        </p:grpSpPr>
        <p:pic>
          <p:nvPicPr>
            <p:cNvPr id="1122" name="Google Shape;1122;p152"/>
            <p:cNvPicPr preferRelativeResize="0"/>
            <p:nvPr/>
          </p:nvPicPr>
          <p:blipFill>
            <a:blip r:embed="rId3">
              <a:alphaModFix/>
            </a:blip>
            <a:stretch>
              <a:fillRect/>
            </a:stretch>
          </p:blipFill>
          <p:spPr>
            <a:xfrm>
              <a:off x="1983050" y="2038525"/>
              <a:ext cx="5464175" cy="2018600"/>
            </a:xfrm>
            <a:prstGeom prst="rect">
              <a:avLst/>
            </a:prstGeom>
            <a:noFill/>
            <a:ln>
              <a:noFill/>
            </a:ln>
          </p:spPr>
        </p:pic>
        <p:sp>
          <p:nvSpPr>
            <p:cNvPr id="1123" name="Google Shape;1123;p152"/>
            <p:cNvSpPr/>
            <p:nvPr/>
          </p:nvSpPr>
          <p:spPr>
            <a:xfrm>
              <a:off x="2042850" y="2864925"/>
              <a:ext cx="374100" cy="3966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FF"/>
                </a:highlight>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53"/>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53"/>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130" name="Google Shape;1130;p153"/>
          <p:cNvSpPr txBox="1"/>
          <p:nvPr/>
        </p:nvSpPr>
        <p:spPr>
          <a:xfrm>
            <a:off x="1205150" y="2449125"/>
            <a:ext cx="2624700" cy="808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Al hacer click en “Install” el asistente da inicio a la instalación de Node.</a:t>
            </a:r>
            <a:endParaRPr sz="1350">
              <a:latin typeface="DM Sans"/>
              <a:ea typeface="DM Sans"/>
              <a:cs typeface="DM Sans"/>
              <a:sym typeface="DM Sans"/>
            </a:endParaRPr>
          </a:p>
        </p:txBody>
      </p:sp>
      <p:pic>
        <p:nvPicPr>
          <p:cNvPr id="1131" name="Google Shape;1131;p153"/>
          <p:cNvPicPr preferRelativeResize="0"/>
          <p:nvPr/>
        </p:nvPicPr>
        <p:blipFill>
          <a:blip r:embed="rId3">
            <a:alphaModFix/>
          </a:blip>
          <a:stretch>
            <a:fillRect/>
          </a:stretch>
        </p:blipFill>
        <p:spPr>
          <a:xfrm>
            <a:off x="4610547" y="1422000"/>
            <a:ext cx="3679250" cy="28624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54"/>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54"/>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138" name="Google Shape;1138;p154"/>
          <p:cNvSpPr txBox="1"/>
          <p:nvPr/>
        </p:nvSpPr>
        <p:spPr>
          <a:xfrm>
            <a:off x="1242325" y="2104988"/>
            <a:ext cx="2624700" cy="1431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Presionamos “finish” para que termine la instalación de Node y se agreguen las herramientas adicionales.</a:t>
            </a:r>
            <a:endParaRPr sz="1350">
              <a:latin typeface="DM Sans"/>
              <a:ea typeface="DM Sans"/>
              <a:cs typeface="DM Sans"/>
              <a:sym typeface="DM Sans"/>
            </a:endParaRPr>
          </a:p>
        </p:txBody>
      </p:sp>
      <p:pic>
        <p:nvPicPr>
          <p:cNvPr id="1139" name="Google Shape;1139;p154"/>
          <p:cNvPicPr preferRelativeResize="0"/>
          <p:nvPr/>
        </p:nvPicPr>
        <p:blipFill>
          <a:blip r:embed="rId3">
            <a:alphaModFix/>
          </a:blip>
          <a:stretch>
            <a:fillRect/>
          </a:stretch>
        </p:blipFill>
        <p:spPr>
          <a:xfrm>
            <a:off x="4457284" y="1422000"/>
            <a:ext cx="3832516" cy="279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¿Qué es GIT?</a:t>
            </a:r>
            <a:endParaRPr b="1" i="0" sz="3500" u="none" cap="none" strike="noStrike">
              <a:solidFill>
                <a:schemeClr val="lt1"/>
              </a:solidFill>
              <a:latin typeface="DM Sans"/>
              <a:ea typeface="DM Sans"/>
              <a:cs typeface="DM Sans"/>
              <a:sym typeface="DM Sans"/>
            </a:endParaRPr>
          </a:p>
        </p:txBody>
      </p:sp>
      <p:pic>
        <p:nvPicPr>
          <p:cNvPr id="230" name="Google Shape;230;p47"/>
          <p:cNvPicPr preferRelativeResize="0"/>
          <p:nvPr/>
        </p:nvPicPr>
        <p:blipFill rotWithShape="1">
          <a:blip r:embed="rId3">
            <a:alphaModFix/>
          </a:blip>
          <a:srcRect b="0" l="0" r="0" t="0"/>
          <a:stretch/>
        </p:blipFill>
        <p:spPr>
          <a:xfrm>
            <a:off x="1277575" y="1367528"/>
            <a:ext cx="6491314" cy="30639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55"/>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55"/>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146" name="Google Shape;1146;p155"/>
          <p:cNvSpPr txBox="1"/>
          <p:nvPr/>
        </p:nvSpPr>
        <p:spPr>
          <a:xfrm>
            <a:off x="1242325" y="2104988"/>
            <a:ext cx="2624700" cy="1639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En la consola que se despliega, presionamos cualquier tecla para continuar, y repetimos hasta que se cierra la consola negra, y se abre una azul.</a:t>
            </a:r>
            <a:endParaRPr sz="1350">
              <a:latin typeface="DM Sans"/>
              <a:ea typeface="DM Sans"/>
              <a:cs typeface="DM Sans"/>
              <a:sym typeface="DM Sans"/>
            </a:endParaRPr>
          </a:p>
        </p:txBody>
      </p:sp>
      <p:pic>
        <p:nvPicPr>
          <p:cNvPr id="1147" name="Google Shape;1147;p155"/>
          <p:cNvPicPr preferRelativeResize="0"/>
          <p:nvPr/>
        </p:nvPicPr>
        <p:blipFill>
          <a:blip r:embed="rId3">
            <a:alphaModFix/>
          </a:blip>
          <a:stretch>
            <a:fillRect/>
          </a:stretch>
        </p:blipFill>
        <p:spPr>
          <a:xfrm>
            <a:off x="4040421" y="1514621"/>
            <a:ext cx="4216424" cy="26772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56"/>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56"/>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154" name="Google Shape;1154;p156"/>
          <p:cNvSpPr txBox="1"/>
          <p:nvPr/>
        </p:nvSpPr>
        <p:spPr>
          <a:xfrm>
            <a:off x="1250550" y="1522500"/>
            <a:ext cx="67269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 sz="1350">
                <a:latin typeface="DM Sans"/>
                <a:ea typeface="DM Sans"/>
                <a:cs typeface="DM Sans"/>
                <a:sym typeface="DM Sans"/>
              </a:rPr>
              <a:t>Una vez finalizada la instalación de todas las herramientas adicionales, cerramos la consola azul, pulsando la tecla “enter”.</a:t>
            </a:r>
            <a:endParaRPr sz="1350">
              <a:latin typeface="DM Sans"/>
              <a:ea typeface="DM Sans"/>
              <a:cs typeface="DM Sans"/>
              <a:sym typeface="DM Sans"/>
            </a:endParaRPr>
          </a:p>
        </p:txBody>
      </p:sp>
      <p:sp>
        <p:nvSpPr>
          <p:cNvPr id="1155" name="Google Shape;1155;p156"/>
          <p:cNvSpPr txBox="1"/>
          <p:nvPr/>
        </p:nvSpPr>
        <p:spPr>
          <a:xfrm>
            <a:off x="1103075" y="3643825"/>
            <a:ext cx="713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Atención: Este proceso puede llevar media hora o más, y se detiene en algunos momentos. ¡Paciencia!</a:t>
            </a:r>
            <a:endParaRPr/>
          </a:p>
        </p:txBody>
      </p:sp>
      <p:pic>
        <p:nvPicPr>
          <p:cNvPr id="1156" name="Google Shape;1156;p156"/>
          <p:cNvPicPr preferRelativeResize="0"/>
          <p:nvPr/>
        </p:nvPicPr>
        <p:blipFill rotWithShape="1">
          <a:blip r:embed="rId3">
            <a:alphaModFix/>
          </a:blip>
          <a:srcRect b="0" l="0" r="10241" t="76385"/>
          <a:stretch/>
        </p:blipFill>
        <p:spPr>
          <a:xfrm>
            <a:off x="824975" y="2245925"/>
            <a:ext cx="7494049" cy="13053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57"/>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57"/>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163" name="Google Shape;1163;p157"/>
          <p:cNvSpPr txBox="1"/>
          <p:nvPr/>
        </p:nvSpPr>
        <p:spPr>
          <a:xfrm>
            <a:off x="895275" y="2241375"/>
            <a:ext cx="38640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Una vez que se cierra la consola, podemos ir a nuestro editor de código para comprobar que todos los elementos se instalaron correctamente. Para eso, abrimos la terminal, y elegimos </a:t>
            </a:r>
            <a:r>
              <a:rPr b="1" i="1" lang="es" sz="1350">
                <a:latin typeface="DM Sans"/>
                <a:ea typeface="DM Sans"/>
                <a:cs typeface="DM Sans"/>
                <a:sym typeface="DM Sans"/>
              </a:rPr>
              <a:t>command prompt</a:t>
            </a:r>
            <a:r>
              <a:rPr lang="es" sz="1350">
                <a:latin typeface="DM Sans"/>
                <a:ea typeface="DM Sans"/>
                <a:cs typeface="DM Sans"/>
                <a:sym typeface="DM Sans"/>
              </a:rPr>
              <a:t>.</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Esta será la consola que usemos para implementar correctamente SASS.</a:t>
            </a:r>
            <a:endParaRPr sz="1350">
              <a:latin typeface="DM Sans"/>
              <a:ea typeface="DM Sans"/>
              <a:cs typeface="DM Sans"/>
              <a:sym typeface="DM Sans"/>
            </a:endParaRPr>
          </a:p>
        </p:txBody>
      </p:sp>
      <p:pic>
        <p:nvPicPr>
          <p:cNvPr id="1164" name="Google Shape;1164;p157"/>
          <p:cNvPicPr preferRelativeResize="0"/>
          <p:nvPr/>
        </p:nvPicPr>
        <p:blipFill>
          <a:blip r:embed="rId3">
            <a:alphaModFix/>
          </a:blip>
          <a:stretch>
            <a:fillRect/>
          </a:stretch>
        </p:blipFill>
        <p:spPr>
          <a:xfrm>
            <a:off x="5061623" y="1310773"/>
            <a:ext cx="3295425" cy="30849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58"/>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58"/>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Node</a:t>
            </a:r>
            <a:endParaRPr b="1" i="0" sz="3500" u="none" cap="none" strike="noStrike">
              <a:solidFill>
                <a:schemeClr val="lt1"/>
              </a:solidFill>
              <a:latin typeface="DM Sans"/>
              <a:ea typeface="DM Sans"/>
              <a:cs typeface="DM Sans"/>
              <a:sym typeface="DM Sans"/>
            </a:endParaRPr>
          </a:p>
        </p:txBody>
      </p:sp>
      <p:sp>
        <p:nvSpPr>
          <p:cNvPr id="1171" name="Google Shape;1171;p158"/>
          <p:cNvSpPr txBox="1"/>
          <p:nvPr/>
        </p:nvSpPr>
        <p:spPr>
          <a:xfrm>
            <a:off x="1639825" y="1359175"/>
            <a:ext cx="5748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Ejecutamos los comandos </a:t>
            </a:r>
            <a:r>
              <a:rPr b="1" i="1" lang="es" sz="1350">
                <a:latin typeface="DM Sans"/>
                <a:ea typeface="DM Sans"/>
                <a:cs typeface="DM Sans"/>
                <a:sym typeface="DM Sans"/>
              </a:rPr>
              <a:t>node -v</a:t>
            </a:r>
            <a:r>
              <a:rPr lang="es" sz="1350">
                <a:latin typeface="DM Sans"/>
                <a:ea typeface="DM Sans"/>
                <a:cs typeface="DM Sans"/>
                <a:sym typeface="DM Sans"/>
              </a:rPr>
              <a:t> y </a:t>
            </a:r>
            <a:r>
              <a:rPr b="1" i="1" lang="es" sz="1350">
                <a:latin typeface="DM Sans"/>
                <a:ea typeface="DM Sans"/>
                <a:cs typeface="DM Sans"/>
                <a:sym typeface="DM Sans"/>
              </a:rPr>
              <a:t>npm -v </a:t>
            </a:r>
            <a:r>
              <a:rPr lang="es" sz="1350">
                <a:latin typeface="DM Sans"/>
                <a:ea typeface="DM Sans"/>
                <a:cs typeface="DM Sans"/>
                <a:sym typeface="DM Sans"/>
              </a:rPr>
              <a:t> para obtener información sobre las versiones.</a:t>
            </a:r>
            <a:endParaRPr sz="1350">
              <a:latin typeface="DM Sans"/>
              <a:ea typeface="DM Sans"/>
              <a:cs typeface="DM Sans"/>
              <a:sym typeface="DM Sans"/>
            </a:endParaRPr>
          </a:p>
        </p:txBody>
      </p:sp>
      <p:graphicFrame>
        <p:nvGraphicFramePr>
          <p:cNvPr id="1172" name="Google Shape;1172;p158"/>
          <p:cNvGraphicFramePr/>
          <p:nvPr/>
        </p:nvGraphicFramePr>
        <p:xfrm>
          <a:off x="1639725" y="2103925"/>
          <a:ext cx="3000000" cy="3000000"/>
        </p:xfrm>
        <a:graphic>
          <a:graphicData uri="http://schemas.openxmlformats.org/drawingml/2006/table">
            <a:tbl>
              <a:tblPr>
                <a:noFill/>
                <a:tableStyleId>{241B7B13-F079-4C3E-81EA-863B1676BDF2}</a:tableStyleId>
              </a:tblPr>
              <a:tblGrid>
                <a:gridCol w="5749025"/>
              </a:tblGrid>
              <a:tr h="13093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Consolas"/>
                          <a:ea typeface="Consolas"/>
                          <a:cs typeface="Consolas"/>
                          <a:sym typeface="Consolas"/>
                        </a:rPr>
                        <a:t>john@MyShopSolutions</a:t>
                      </a:r>
                      <a:r>
                        <a:rPr lang="es" sz="1800" u="none" cap="none" strike="noStrike">
                          <a:solidFill>
                            <a:srgbClr val="FF00FF"/>
                          </a:solidFill>
                          <a:highlight>
                            <a:srgbClr val="000000"/>
                          </a:highlight>
                          <a:latin typeface="Consolas"/>
                          <a:ea typeface="Consolas"/>
                          <a:cs typeface="Consolas"/>
                          <a:sym typeface="Consolas"/>
                        </a:rPr>
                        <a:t>: ~$</a:t>
                      </a:r>
                      <a:r>
                        <a:rPr lang="es" sz="1800" u="none" cap="none" strike="noStrike">
                          <a:solidFill>
                            <a:srgbClr val="F3F3F3"/>
                          </a:solidFill>
                          <a:highlight>
                            <a:srgbClr val="000000"/>
                          </a:highlight>
                          <a:latin typeface="Consolas"/>
                          <a:ea typeface="Consolas"/>
                          <a:cs typeface="Consolas"/>
                          <a:sym typeface="Consolas"/>
                        </a:rPr>
                        <a:t> </a:t>
                      </a:r>
                      <a:r>
                        <a:rPr lang="es" sz="1800">
                          <a:solidFill>
                            <a:srgbClr val="F3F3F3"/>
                          </a:solidFill>
                          <a:highlight>
                            <a:srgbClr val="000000"/>
                          </a:highlight>
                          <a:latin typeface="Consolas"/>
                          <a:ea typeface="Consolas"/>
                          <a:cs typeface="Consolas"/>
                          <a:sym typeface="Consolas"/>
                        </a:rPr>
                        <a:t>node -v</a:t>
                      </a:r>
                      <a:endParaRPr sz="18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a:solidFill>
                            <a:srgbClr val="FFFFFF"/>
                          </a:solidFill>
                          <a:highlight>
                            <a:srgbClr val="000000"/>
                          </a:highlight>
                          <a:latin typeface="Consolas"/>
                          <a:ea typeface="Consolas"/>
                          <a:cs typeface="Consolas"/>
                          <a:sym typeface="Consolas"/>
                        </a:rPr>
                        <a:t>v18.12.1</a:t>
                      </a:r>
                      <a:endParaRPr sz="1800"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00FF00"/>
                          </a:solidFill>
                          <a:highlight>
                            <a:srgbClr val="000000"/>
                          </a:highlight>
                          <a:latin typeface="Consolas"/>
                          <a:ea typeface="Consolas"/>
                          <a:cs typeface="Consolas"/>
                          <a:sym typeface="Consolas"/>
                        </a:rPr>
                        <a:t>john@MyShopSolutions</a:t>
                      </a:r>
                      <a:r>
                        <a:rPr lang="es" sz="1800" u="none" cap="none" strike="noStrike">
                          <a:solidFill>
                            <a:srgbClr val="FF00FF"/>
                          </a:solidFill>
                          <a:highlight>
                            <a:srgbClr val="000000"/>
                          </a:highlight>
                          <a:latin typeface="Consolas"/>
                          <a:ea typeface="Consolas"/>
                          <a:cs typeface="Consolas"/>
                          <a:sym typeface="Consolas"/>
                        </a:rPr>
                        <a:t>: ~$ </a:t>
                      </a:r>
                      <a:r>
                        <a:rPr lang="es" sz="1800">
                          <a:solidFill>
                            <a:srgbClr val="F3F3F3"/>
                          </a:solidFill>
                          <a:highlight>
                            <a:schemeClr val="dk1"/>
                          </a:highlight>
                          <a:latin typeface="Consolas"/>
                          <a:ea typeface="Consolas"/>
                          <a:cs typeface="Consolas"/>
                          <a:sym typeface="Consolas"/>
                        </a:rPr>
                        <a:t>npm -v</a:t>
                      </a:r>
                      <a:endParaRPr sz="1800">
                        <a:solidFill>
                          <a:srgbClr val="F3F3F3"/>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800">
                          <a:solidFill>
                            <a:schemeClr val="lt1"/>
                          </a:solidFill>
                          <a:highlight>
                            <a:schemeClr val="dk1"/>
                          </a:highlight>
                          <a:latin typeface="Consolas"/>
                          <a:ea typeface="Consolas"/>
                          <a:cs typeface="Consolas"/>
                          <a:sym typeface="Consolas"/>
                        </a:rPr>
                        <a:t>8.19.2</a:t>
                      </a:r>
                      <a:endParaRPr sz="1800">
                        <a:solidFill>
                          <a:srgbClr val="FF00FF"/>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
        <p:nvSpPr>
          <p:cNvPr id="1173" name="Google Shape;1173;p158"/>
          <p:cNvSpPr txBox="1"/>
          <p:nvPr/>
        </p:nvSpPr>
        <p:spPr>
          <a:xfrm>
            <a:off x="1639787" y="3746975"/>
            <a:ext cx="57489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Y ahora sí, todo está preparado para poder usar SASS.</a:t>
            </a:r>
            <a:endParaRPr sz="1350">
              <a:latin typeface="DM Sans"/>
              <a:ea typeface="DM Sans"/>
              <a:cs typeface="DM Sans"/>
              <a:sym typeface="DM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160"/>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1184" name="Google Shape;1184;p160"/>
          <p:cNvSpPr txBox="1"/>
          <p:nvPr/>
        </p:nvSpPr>
        <p:spPr>
          <a:xfrm>
            <a:off x="3641425" y="902250"/>
            <a:ext cx="4987200" cy="67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rgbClr val="83AEFB"/>
              </a:solidFill>
              <a:latin typeface="DM Sans"/>
              <a:ea typeface="DM Sans"/>
              <a:cs typeface="DM Sans"/>
              <a:sym typeface="DM Sans"/>
            </a:endParaRPr>
          </a:p>
        </p:txBody>
      </p:sp>
      <p:sp>
        <p:nvSpPr>
          <p:cNvPr id="1185" name="Google Shape;1185;p160"/>
          <p:cNvSpPr txBox="1"/>
          <p:nvPr/>
        </p:nvSpPr>
        <p:spPr>
          <a:xfrm>
            <a:off x="3641425" y="20216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1186" name="Google Shape;1186;p160"/>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1187" name="Google Shape;1187;p160"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grpSp>
        <p:nvGrpSpPr>
          <p:cNvPr id="1192" name="Google Shape;1192;p161"/>
          <p:cNvGrpSpPr/>
          <p:nvPr/>
        </p:nvGrpSpPr>
        <p:grpSpPr>
          <a:xfrm>
            <a:off x="4202551" y="905623"/>
            <a:ext cx="738900" cy="738900"/>
            <a:chOff x="7208351" y="2467173"/>
            <a:chExt cx="738900" cy="738900"/>
          </a:xfrm>
        </p:grpSpPr>
        <p:sp>
          <p:nvSpPr>
            <p:cNvPr id="1193" name="Google Shape;1193;p16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4" name="Google Shape;1194;p16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195" name="Google Shape;1195;p161"/>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Segunda pre-entrega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1196" name="Google Shape;1196;p161"/>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grpSp>
        <p:nvGrpSpPr>
          <p:cNvPr id="1201" name="Google Shape;1201;p162"/>
          <p:cNvGrpSpPr/>
          <p:nvPr/>
        </p:nvGrpSpPr>
        <p:grpSpPr>
          <a:xfrm>
            <a:off x="457356" y="468297"/>
            <a:ext cx="431074" cy="431074"/>
            <a:chOff x="7208351" y="2467173"/>
            <a:chExt cx="738900" cy="738900"/>
          </a:xfrm>
        </p:grpSpPr>
        <p:sp>
          <p:nvSpPr>
            <p:cNvPr id="1202" name="Google Shape;1202;p16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3" name="Google Shape;1203;p16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204" name="Google Shape;1204;p16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p:txBody>
      </p:sp>
      <p:pic>
        <p:nvPicPr>
          <p:cNvPr id="1205" name="Google Shape;1205;p1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206" name="Google Shape;1206;p16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207" name="Google Shape;1207;p162"/>
          <p:cNvSpPr txBox="1"/>
          <p:nvPr/>
        </p:nvSpPr>
        <p:spPr>
          <a:xfrm>
            <a:off x="4635725" y="2712900"/>
            <a:ext cx="38346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Objetivos</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a:t>
            </a:r>
            <a:r>
              <a:rPr b="1" lang="es" sz="1200">
                <a:solidFill>
                  <a:schemeClr val="dk1"/>
                </a:solidFill>
                <a:latin typeface="DM Sans"/>
                <a:ea typeface="DM Sans"/>
                <a:cs typeface="DM Sans"/>
                <a:sym typeface="DM Sans"/>
              </a:rPr>
              <a:t>estructura avanzada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Efectuar el </a:t>
            </a:r>
            <a:r>
              <a:rPr b="1" lang="es" sz="1200">
                <a:solidFill>
                  <a:schemeClr val="dk1"/>
                </a:solidFill>
                <a:latin typeface="DM Sans"/>
                <a:ea typeface="DM Sans"/>
                <a:cs typeface="DM Sans"/>
                <a:sym typeface="DM Sans"/>
              </a:rPr>
              <a:t>estilo avanzado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Generar la </a:t>
            </a:r>
            <a:r>
              <a:rPr b="1" lang="es" sz="1200">
                <a:solidFill>
                  <a:schemeClr val="dk1"/>
                </a:solidFill>
                <a:latin typeface="DM Sans"/>
                <a:ea typeface="DM Sans"/>
                <a:cs typeface="DM Sans"/>
                <a:sym typeface="DM Sans"/>
              </a:rPr>
              <a:t>carga en un repositorio en GitHub.</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p:txBody>
      </p:sp>
      <p:sp>
        <p:nvSpPr>
          <p:cNvPr id="1208" name="Google Shape;1208;p162"/>
          <p:cNvSpPr txBox="1"/>
          <p:nvPr/>
        </p:nvSpPr>
        <p:spPr>
          <a:xfrm>
            <a:off x="612850" y="2667375"/>
            <a:ext cx="3834600" cy="171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Hacer entrega del proyecto (dos páginas a elección) adaptado a la vista mobile y la vista desktop. Para generar un diseño responsive utilizar el Grid system de Bootstrap.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La entrega se deberá cargar a un repositorio de GitHub público.</a:t>
            </a:r>
            <a:endParaRPr sz="1200" u="sng">
              <a:solidFill>
                <a:srgbClr val="83AEFB"/>
              </a:solidFill>
              <a:latin typeface="DM Sans"/>
              <a:ea typeface="DM Sans"/>
              <a:cs typeface="DM Sans"/>
              <a:sym typeface="DM Sans"/>
            </a:endParaRPr>
          </a:p>
        </p:txBody>
      </p:sp>
      <p:sp>
        <p:nvSpPr>
          <p:cNvPr id="1209" name="Google Shape;1209;p16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2"/>
          <p:cNvSpPr txBox="1"/>
          <p:nvPr/>
        </p:nvSpPr>
        <p:spPr>
          <a:xfrm>
            <a:off x="636450" y="1777275"/>
            <a:ext cx="7785300" cy="86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Link al repositorio en GitHub donde está hosteado el proyecto. Debe tener el nombre </a:t>
            </a:r>
            <a:r>
              <a:rPr lang="es" sz="1200">
                <a:solidFill>
                  <a:schemeClr val="dk1"/>
                </a:solidFill>
                <a:highlight>
                  <a:srgbClr val="EAFF6A"/>
                </a:highlight>
                <a:latin typeface="DM Sans"/>
                <a:ea typeface="DM Sans"/>
                <a:cs typeface="DM Sans"/>
                <a:sym typeface="DM Sans"/>
              </a:rPr>
              <a:t>“PreEntrega2+Apellido</a:t>
            </a:r>
            <a:r>
              <a:rPr lang="es" sz="1200">
                <a:solidFill>
                  <a:srgbClr val="999999"/>
                </a:solidFill>
                <a:highlight>
                  <a:srgbClr val="EAFF6A"/>
                </a:highlight>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1000"/>
              </a:spcBef>
              <a:spcAft>
                <a:spcPts val="1000"/>
              </a:spcAft>
              <a:buNone/>
            </a:pPr>
            <a:r>
              <a:rPr b="1" lang="es" sz="1200">
                <a:solidFill>
                  <a:schemeClr val="dk1"/>
                </a:solidFill>
                <a:latin typeface="DM Sans"/>
                <a:ea typeface="DM Sans"/>
                <a:cs typeface="DM Sans"/>
                <a:sym typeface="DM Sans"/>
              </a:rPr>
              <a:t>Sugerencias: </a:t>
            </a:r>
            <a:r>
              <a:rPr lang="es" sz="1200">
                <a:solidFill>
                  <a:schemeClr val="dk1"/>
                </a:solidFill>
                <a:latin typeface="DM Sans"/>
                <a:ea typeface="DM Sans"/>
                <a:cs typeface="DM Sans"/>
                <a:sym typeface="DM Sans"/>
              </a:rPr>
              <a:t>Activar comentarios en el archivo</a:t>
            </a:r>
            <a:endParaRPr sz="1200">
              <a:solidFill>
                <a:schemeClr val="dk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grpSp>
        <p:nvGrpSpPr>
          <p:cNvPr id="1215" name="Google Shape;1215;p163"/>
          <p:cNvGrpSpPr/>
          <p:nvPr/>
        </p:nvGrpSpPr>
        <p:grpSpPr>
          <a:xfrm>
            <a:off x="457356" y="468297"/>
            <a:ext cx="431074" cy="431074"/>
            <a:chOff x="7208351" y="2467173"/>
            <a:chExt cx="738900" cy="738900"/>
          </a:xfrm>
        </p:grpSpPr>
        <p:sp>
          <p:nvSpPr>
            <p:cNvPr id="1216" name="Google Shape;1216;p16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7" name="Google Shape;1217;p16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218" name="Google Shape;1218;p163"/>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Estructura avanzada de la web</a:t>
            </a:r>
            <a:endParaRPr sz="2500">
              <a:solidFill>
                <a:schemeClr val="dk1"/>
              </a:solidFill>
              <a:latin typeface="DM Sans"/>
              <a:ea typeface="DM Sans"/>
              <a:cs typeface="DM Sans"/>
              <a:sym typeface="DM Sans"/>
            </a:endParaRPr>
          </a:p>
        </p:txBody>
      </p:sp>
      <p:pic>
        <p:nvPicPr>
          <p:cNvPr id="1219" name="Google Shape;1219;p16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220" name="Google Shape;1220;p16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221" name="Google Shape;1221;p163"/>
          <p:cNvSpPr txBox="1"/>
          <p:nvPr/>
        </p:nvSpPr>
        <p:spPr>
          <a:xfrm>
            <a:off x="4439925" y="2438475"/>
            <a:ext cx="4324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Maquetado de la web:</a:t>
            </a:r>
            <a:r>
              <a:rPr lang="es" sz="1200">
                <a:solidFill>
                  <a:schemeClr val="dk1"/>
                </a:solidFill>
                <a:latin typeface="DM Sans"/>
                <a:ea typeface="DM Sans"/>
                <a:cs typeface="DM Sans"/>
                <a:sym typeface="DM Sans"/>
              </a:rPr>
              <a:t> Maquetar dos páginas de tu sitio web. Para esto se puede usar bootstrap o Grids + Flexbox. Las estructuras deberán maquetar a la web en base al framework elegido, haciendo usos de clases utilitarias para armar grillas, elementos web y estilos propios del framework, además del HTML de contenido.</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Páginas:</a:t>
            </a:r>
            <a:r>
              <a:rPr lang="es" sz="1200">
                <a:solidFill>
                  <a:schemeClr val="dk1"/>
                </a:solidFill>
                <a:latin typeface="DM Sans"/>
                <a:ea typeface="DM Sans"/>
                <a:cs typeface="DM Sans"/>
                <a:sym typeface="DM Sans"/>
              </a:rPr>
              <a:t> todas las páginas deben tener el contenido estructurado y el estilo linkeado. Agregar las diferentes librerías de JavaScript y CSS pertinentes al framework.</a:t>
            </a:r>
            <a:endParaRPr sz="1200">
              <a:solidFill>
                <a:srgbClr val="999999"/>
              </a:solidFill>
              <a:latin typeface="DM Sans"/>
              <a:ea typeface="DM Sans"/>
              <a:cs typeface="DM Sans"/>
              <a:sym typeface="DM Sans"/>
            </a:endParaRPr>
          </a:p>
        </p:txBody>
      </p:sp>
      <p:sp>
        <p:nvSpPr>
          <p:cNvPr id="1222" name="Google Shape;1222;p163"/>
          <p:cNvSpPr txBox="1"/>
          <p:nvPr/>
        </p:nvSpPr>
        <p:spPr>
          <a:xfrm>
            <a:off x="457350" y="2367275"/>
            <a:ext cx="3834600" cy="194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estructura del HTML prolija, limpia, fácil de leer. Agregar elementos HTML según la necesidad de armar contenedores o elementos web determinados, basándose en el framework elegido y la documentación del mismo. </a:t>
            </a:r>
            <a:endParaRPr sz="12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1223" name="Google Shape;1223;p16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3"/>
          <p:cNvSpPr txBox="1"/>
          <p:nvPr/>
        </p:nvSpPr>
        <p:spPr>
          <a:xfrm>
            <a:off x="545425" y="2061375"/>
            <a:ext cx="3000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chemeClr val="dk1"/>
                </a:solidFill>
                <a:latin typeface="DM Sans"/>
                <a:ea typeface="DM Sans"/>
                <a:cs typeface="DM Sans"/>
                <a:sym typeface="DM Sans"/>
              </a:rPr>
              <a:t>Formato: </a:t>
            </a:r>
            <a:r>
              <a:rPr lang="es" sz="1250">
                <a:solidFill>
                  <a:schemeClr val="dk1"/>
                </a:solidFill>
                <a:latin typeface="DM Sans"/>
                <a:ea typeface="DM Sans"/>
                <a:cs typeface="DM Sans"/>
                <a:sym typeface="DM Sans"/>
              </a:rPr>
              <a:t>Archivo HTML</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grpSp>
        <p:nvGrpSpPr>
          <p:cNvPr id="1229" name="Google Shape;1229;p164"/>
          <p:cNvGrpSpPr/>
          <p:nvPr/>
        </p:nvGrpSpPr>
        <p:grpSpPr>
          <a:xfrm>
            <a:off x="457356" y="468297"/>
            <a:ext cx="431074" cy="431074"/>
            <a:chOff x="7208351" y="2467173"/>
            <a:chExt cx="738900" cy="738900"/>
          </a:xfrm>
        </p:grpSpPr>
        <p:sp>
          <p:nvSpPr>
            <p:cNvPr id="1230" name="Google Shape;1230;p16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1" name="Google Shape;1231;p16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232" name="Google Shape;1232;p164"/>
          <p:cNvSpPr txBox="1"/>
          <p:nvPr/>
        </p:nvSpPr>
        <p:spPr>
          <a:xfrm>
            <a:off x="501450" y="838675"/>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Estilo avanzado de la web</a:t>
            </a:r>
            <a:endParaRPr sz="2500">
              <a:solidFill>
                <a:schemeClr val="dk1"/>
              </a:solidFill>
              <a:latin typeface="DM Sans"/>
              <a:ea typeface="DM Sans"/>
              <a:cs typeface="DM Sans"/>
              <a:sym typeface="DM Sans"/>
            </a:endParaRPr>
          </a:p>
        </p:txBody>
      </p:sp>
      <p:pic>
        <p:nvPicPr>
          <p:cNvPr id="1233" name="Google Shape;1233;p1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234" name="Google Shape;1234;p16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235" name="Google Shape;1235;p164"/>
          <p:cNvSpPr txBox="1"/>
          <p:nvPr/>
        </p:nvSpPr>
        <p:spPr>
          <a:xfrm>
            <a:off x="4281425" y="2130575"/>
            <a:ext cx="4606500" cy="182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sz="1200">
              <a:solidFill>
                <a:schemeClr val="dk1"/>
              </a:solidFill>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Helvetica Neue Light"/>
              <a:buChar char="✓"/>
            </a:pPr>
            <a:r>
              <a:rPr b="1" lang="es" sz="1200">
                <a:solidFill>
                  <a:schemeClr val="dk1"/>
                </a:solidFill>
                <a:latin typeface="DM Sans"/>
                <a:ea typeface="DM Sans"/>
                <a:cs typeface="DM Sans"/>
                <a:sym typeface="DM Sans"/>
              </a:rPr>
              <a:t>Estilo del Framework:</a:t>
            </a:r>
            <a:r>
              <a:rPr lang="es" sz="1200">
                <a:solidFill>
                  <a:schemeClr val="dk1"/>
                </a:solidFill>
                <a:latin typeface="DM Sans"/>
                <a:ea typeface="DM Sans"/>
                <a:cs typeface="DM Sans"/>
                <a:sym typeface="DM Sans"/>
              </a:rPr>
              <a:t> no todos los elementos del framework van a tener una estética que condice con el sitio en el que son implementados, por lo que se usará CSS para darles un estilo acorde.</a:t>
            </a:r>
            <a:endParaRPr sz="1200">
              <a:solidFill>
                <a:schemeClr val="dk1"/>
              </a:solidFill>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Helvetica Neue Light"/>
              <a:buChar char="✓"/>
            </a:pPr>
            <a:r>
              <a:rPr b="1" lang="es" sz="1200">
                <a:solidFill>
                  <a:schemeClr val="dk1"/>
                </a:solidFill>
                <a:latin typeface="DM Sans"/>
                <a:ea typeface="DM Sans"/>
                <a:cs typeface="DM Sans"/>
                <a:sym typeface="DM Sans"/>
              </a:rPr>
              <a:t>Estructura de la web:</a:t>
            </a:r>
            <a:r>
              <a:rPr lang="es" sz="1200">
                <a:solidFill>
                  <a:schemeClr val="dk1"/>
                </a:solidFill>
                <a:latin typeface="DM Sans"/>
                <a:ea typeface="DM Sans"/>
                <a:cs typeface="DM Sans"/>
                <a:sym typeface="DM Sans"/>
              </a:rPr>
              <a:t> uso de etiquetas no solo para armar contenido, sino para armar los elementos que van a conformar el layout de la web, los contenedores, etc.</a:t>
            </a:r>
            <a:endParaRPr sz="1200">
              <a:solidFill>
                <a:srgbClr val="999999"/>
              </a:solidFill>
              <a:latin typeface="DM Sans"/>
              <a:ea typeface="DM Sans"/>
              <a:cs typeface="DM Sans"/>
              <a:sym typeface="DM Sans"/>
            </a:endParaRPr>
          </a:p>
        </p:txBody>
      </p:sp>
      <p:sp>
        <p:nvSpPr>
          <p:cNvPr id="1236" name="Google Shape;1236;p164"/>
          <p:cNvSpPr txBox="1"/>
          <p:nvPr/>
        </p:nvSpPr>
        <p:spPr>
          <a:xfrm>
            <a:off x="501450" y="2157250"/>
            <a:ext cx="3834600" cy="167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Crear archivos de CSS para darle estilo a la web. Agregar todas las propiedades CSS necesarias. Hacer uso de selectores de CSS para poder darle estilo propio a los elementos que ya vienen con su propia identidad del framework.</a:t>
            </a:r>
            <a:endParaRPr sz="1350" u="sng">
              <a:solidFill>
                <a:srgbClr val="83AEFB"/>
              </a:solidFill>
              <a:latin typeface="DM Sans"/>
              <a:ea typeface="DM Sans"/>
              <a:cs typeface="DM Sans"/>
              <a:sym typeface="DM Sans"/>
            </a:endParaRPr>
          </a:p>
        </p:txBody>
      </p:sp>
      <p:sp>
        <p:nvSpPr>
          <p:cNvPr id="1237" name="Google Shape;1237;p16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4"/>
          <p:cNvSpPr txBox="1"/>
          <p:nvPr/>
        </p:nvSpPr>
        <p:spPr>
          <a:xfrm>
            <a:off x="540025" y="1753475"/>
            <a:ext cx="38346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250">
                <a:solidFill>
                  <a:schemeClr val="dk1"/>
                </a:solidFill>
                <a:latin typeface="DM Sans"/>
                <a:ea typeface="DM Sans"/>
                <a:cs typeface="DM Sans"/>
                <a:sym typeface="DM Sans"/>
              </a:rPr>
              <a:t>Formato: </a:t>
            </a:r>
            <a:r>
              <a:rPr lang="es" sz="1250">
                <a:solidFill>
                  <a:schemeClr val="dk1"/>
                </a:solidFill>
                <a:latin typeface="DM Sans"/>
                <a:ea typeface="DM Sans"/>
                <a:cs typeface="DM Sans"/>
                <a:sym typeface="DM Sans"/>
              </a:rPr>
              <a:t>Archivo CSS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 GitHub</a:t>
            </a:r>
            <a:endParaRPr b="1" i="0" sz="4000" u="none" cap="none" strike="noStrike">
              <a:solidFill>
                <a:schemeClr val="dk1"/>
              </a:solidFill>
              <a:latin typeface="DM Sans"/>
              <a:ea typeface="DM Sans"/>
              <a:cs typeface="DM Sans"/>
              <a:sym typeface="DM Sans"/>
            </a:endParaRPr>
          </a:p>
        </p:txBody>
      </p:sp>
      <p:sp>
        <p:nvSpPr>
          <p:cNvPr id="236" name="Google Shape;236;p48"/>
          <p:cNvSpPr txBox="1"/>
          <p:nvPr/>
        </p:nvSpPr>
        <p:spPr>
          <a:xfrm>
            <a:off x="473350" y="1908175"/>
            <a:ext cx="54654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Git es uno de los sistemas de control de versiones más populares entre los desarrolladores.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GitHub es un servicio de alojamiento para los  repositorios generados con el sistema Git.</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¡Lo veremos la próxima clase!</a:t>
            </a:r>
            <a:endParaRPr sz="1350">
              <a:latin typeface="DM Sans"/>
              <a:ea typeface="DM Sans"/>
              <a:cs typeface="DM Sans"/>
              <a:sym typeface="DM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grpSp>
        <p:nvGrpSpPr>
          <p:cNvPr id="1243" name="Google Shape;1243;p165"/>
          <p:cNvGrpSpPr/>
          <p:nvPr/>
        </p:nvGrpSpPr>
        <p:grpSpPr>
          <a:xfrm>
            <a:off x="457356" y="468297"/>
            <a:ext cx="431074" cy="431074"/>
            <a:chOff x="7208351" y="2467173"/>
            <a:chExt cx="738900" cy="738900"/>
          </a:xfrm>
        </p:grpSpPr>
        <p:sp>
          <p:nvSpPr>
            <p:cNvPr id="1244" name="Google Shape;1244;p16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5" name="Google Shape;1245;p16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246" name="Google Shape;1246;p165"/>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Repositorio en GitHub</a:t>
            </a:r>
            <a:endParaRPr sz="2500">
              <a:solidFill>
                <a:schemeClr val="dk1"/>
              </a:solidFill>
              <a:latin typeface="DM Sans"/>
              <a:ea typeface="DM Sans"/>
              <a:cs typeface="DM Sans"/>
              <a:sym typeface="DM Sans"/>
            </a:endParaRPr>
          </a:p>
        </p:txBody>
      </p:sp>
      <p:pic>
        <p:nvPicPr>
          <p:cNvPr id="1247" name="Google Shape;1247;p1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248" name="Google Shape;1248;p16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249" name="Google Shape;1249;p165"/>
          <p:cNvSpPr txBox="1"/>
          <p:nvPr/>
        </p:nvSpPr>
        <p:spPr>
          <a:xfrm>
            <a:off x="4603775" y="2454550"/>
            <a:ext cx="3834600" cy="11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Todos los archivos necesarios para visualizar correctamente la web.</a:t>
            </a:r>
            <a:endParaRPr sz="1200">
              <a:solidFill>
                <a:schemeClr val="dk1"/>
              </a:solidFill>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Mostrar los commit usados para actualizar/versionar el código.</a:t>
            </a:r>
            <a:endParaRPr sz="1200">
              <a:solidFill>
                <a:srgbClr val="999999"/>
              </a:solidFill>
              <a:latin typeface="DM Sans"/>
              <a:ea typeface="DM Sans"/>
              <a:cs typeface="DM Sans"/>
              <a:sym typeface="DM Sans"/>
            </a:endParaRPr>
          </a:p>
        </p:txBody>
      </p:sp>
      <p:sp>
        <p:nvSpPr>
          <p:cNvPr id="1250" name="Google Shape;1250;p165"/>
          <p:cNvSpPr txBox="1"/>
          <p:nvPr/>
        </p:nvSpPr>
        <p:spPr>
          <a:xfrm>
            <a:off x="457350" y="2367275"/>
            <a:ext cx="3834600" cy="1522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Utilizar Git de forma correcta para versionar el proyecto. Hacer uso de GitHub para brindar acceso al proyecto versionado.</a:t>
            </a:r>
            <a:endParaRPr sz="120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1251" name="Google Shape;1251;p16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5"/>
          <p:cNvSpPr txBox="1"/>
          <p:nvPr/>
        </p:nvSpPr>
        <p:spPr>
          <a:xfrm>
            <a:off x="501450" y="2037600"/>
            <a:ext cx="604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Link al repositorio en GitHub donde está hosteado el proyecto.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6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1258" name="Google Shape;1258;p166"/>
          <p:cNvGrpSpPr/>
          <p:nvPr/>
        </p:nvGrpSpPr>
        <p:grpSpPr>
          <a:xfrm>
            <a:off x="4202550" y="994173"/>
            <a:ext cx="738900" cy="738900"/>
            <a:chOff x="4202550" y="994173"/>
            <a:chExt cx="738900" cy="738900"/>
          </a:xfrm>
        </p:grpSpPr>
        <p:sp>
          <p:nvSpPr>
            <p:cNvPr id="1259" name="Google Shape;1259;p16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60" name="Google Shape;1260;p16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6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1266" name="Google Shape;1266;p167"/>
          <p:cNvGrpSpPr/>
          <p:nvPr/>
        </p:nvGrpSpPr>
        <p:grpSpPr>
          <a:xfrm>
            <a:off x="457358" y="468285"/>
            <a:ext cx="431074" cy="431074"/>
            <a:chOff x="4202550" y="994173"/>
            <a:chExt cx="738900" cy="738900"/>
          </a:xfrm>
        </p:grpSpPr>
        <p:sp>
          <p:nvSpPr>
            <p:cNvPr id="1267" name="Google Shape;1267;p16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68" name="Google Shape;1268;p16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1269" name="Google Shape;1269;p16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1270" name="Google Shape;1270;p167"/>
          <p:cNvSpPr txBox="1"/>
          <p:nvPr/>
        </p:nvSpPr>
        <p:spPr>
          <a:xfrm>
            <a:off x="457350" y="1725800"/>
            <a:ext cx="6507900" cy="1029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Arial"/>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Git &amp; </a:t>
            </a:r>
            <a:r>
              <a:rPr lang="es" sz="1350">
                <a:solidFill>
                  <a:schemeClr val="dk1"/>
                </a:solidFill>
                <a:latin typeface="DM Sans"/>
                <a:ea typeface="DM Sans"/>
                <a:cs typeface="DM Sans"/>
                <a:sym typeface="DM Sans"/>
              </a:rPr>
              <a:t>GitHub</a:t>
            </a:r>
            <a:r>
              <a:rPr b="1" lang="es" sz="1350">
                <a:solidFill>
                  <a:srgbClr val="666666"/>
                </a:solidFill>
                <a:latin typeface="DM Sans"/>
                <a:ea typeface="DM Sans"/>
                <a:cs typeface="DM Sans"/>
                <a:sym typeface="DM Sans"/>
              </a:rPr>
              <a:t> | TE LO EXPLICO CON GATITOS</a:t>
            </a:r>
            <a:endParaRPr b="1" sz="1350">
              <a:solidFill>
                <a:srgbClr val="666666"/>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Arial"/>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Páginas de </a:t>
            </a:r>
            <a:r>
              <a:rPr lang="es" sz="1350">
                <a:solidFill>
                  <a:schemeClr val="dk1"/>
                </a:solidFill>
                <a:latin typeface="DM Sans"/>
                <a:ea typeface="DM Sans"/>
                <a:cs typeface="DM Sans"/>
                <a:sym typeface="DM Sans"/>
              </a:rPr>
              <a:t>GitHub | </a:t>
            </a:r>
            <a:r>
              <a:rPr b="1" lang="es" sz="1350">
                <a:solidFill>
                  <a:srgbClr val="666666"/>
                </a:solidFill>
                <a:latin typeface="DM Sans"/>
                <a:ea typeface="DM Sans"/>
                <a:cs typeface="DM Sans"/>
                <a:sym typeface="DM Sans"/>
              </a:rPr>
              <a:t>GitHub Pages</a:t>
            </a:r>
            <a:endParaRPr b="1" sz="1350" u="sng">
              <a:solidFill>
                <a:srgbClr val="666666"/>
              </a:solidFill>
              <a:latin typeface="DM Sans"/>
              <a:ea typeface="DM Sans"/>
              <a:cs typeface="DM Sans"/>
              <a:sym typeface="DM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6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parte II</a:t>
            </a:r>
            <a:endParaRPr sz="4000">
              <a:solidFill>
                <a:schemeClr val="lt1"/>
              </a:solidFill>
              <a:latin typeface="DM Sans"/>
              <a:ea typeface="DM Sans"/>
              <a:cs typeface="DM Sans"/>
              <a:sym typeface="DM Sans"/>
            </a:endParaRPr>
          </a:p>
        </p:txBody>
      </p:sp>
      <p:sp>
        <p:nvSpPr>
          <p:cNvPr id="1276" name="Google Shape;1276;p168"/>
          <p:cNvSpPr txBox="1"/>
          <p:nvPr/>
        </p:nvSpPr>
        <p:spPr>
          <a:xfrm>
            <a:off x="2109143" y="2502363"/>
            <a:ext cx="4925700" cy="1608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Repositorio en Github .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Creación de un repositorio para el proyecto.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Cómo subir el proyecto al repositorio usando los comandos de Git.</a:t>
            </a:r>
            <a:endParaRPr sz="1350">
              <a:solidFill>
                <a:schemeClr val="lt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6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7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pic>
        <p:nvPicPr>
          <p:cNvPr id="1291" name="Google Shape;1291;p17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Instalación y configuración de GIT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0"/>
          <p:cNvSpPr txBox="1"/>
          <p:nvPr/>
        </p:nvSpPr>
        <p:spPr>
          <a:xfrm>
            <a:off x="580950" y="336400"/>
            <a:ext cx="8086800" cy="669600"/>
          </a:xfrm>
          <a:prstGeom prst="rect">
            <a:avLst/>
          </a:prstGeom>
          <a:noFill/>
          <a:ln>
            <a:noFill/>
          </a:ln>
        </p:spPr>
        <p:txBody>
          <a:bodyPr anchorCtr="0" anchor="t" bIns="91425" lIns="91425" spcFirstLastPara="1" rIns="91425" wrap="square" tIns="91425">
            <a:spAutoFit/>
          </a:bodyPr>
          <a:lstStyle/>
          <a:p>
            <a:pPr indent="0" lvl="0" marL="457200" marR="0" rtl="0" algn="l">
              <a:lnSpc>
                <a:spcPct val="90000"/>
              </a:lnSpc>
              <a:spcBef>
                <a:spcPts val="0"/>
              </a:spcBef>
              <a:spcAft>
                <a:spcPts val="0"/>
              </a:spcAft>
              <a:buNone/>
            </a:pPr>
            <a:r>
              <a:rPr b="1" lang="es" sz="3500">
                <a:solidFill>
                  <a:schemeClr val="lt1"/>
                </a:solidFill>
                <a:latin typeface="DM Sans"/>
                <a:ea typeface="DM Sans"/>
                <a:cs typeface="DM Sans"/>
                <a:sym typeface="DM Sans"/>
              </a:rPr>
              <a:t>Instalación y configuración de GIT</a:t>
            </a:r>
            <a:endParaRPr b="1" i="0" sz="3500" u="none" cap="none" strike="noStrike">
              <a:solidFill>
                <a:schemeClr val="lt1"/>
              </a:solidFill>
              <a:latin typeface="DM Sans"/>
              <a:ea typeface="DM Sans"/>
              <a:cs typeface="DM Sans"/>
              <a:sym typeface="DM Sans"/>
            </a:endParaRPr>
          </a:p>
        </p:txBody>
      </p:sp>
      <p:sp>
        <p:nvSpPr>
          <p:cNvPr id="248" name="Google Shape;248;p50"/>
          <p:cNvSpPr txBox="1"/>
          <p:nvPr/>
        </p:nvSpPr>
        <p:spPr>
          <a:xfrm>
            <a:off x="5599500" y="1999575"/>
            <a:ext cx="2581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Puedes obtenerlo de varias maneras, las dos principales son instalarlo desde código fuente, o </a:t>
            </a:r>
            <a:r>
              <a:rPr lang="es" sz="1350">
                <a:highlight>
                  <a:srgbClr val="00FFFF"/>
                </a:highlight>
                <a:latin typeface="DM Sans"/>
                <a:ea typeface="DM Sans"/>
                <a:cs typeface="DM Sans"/>
                <a:sym typeface="DM Sans"/>
              </a:rPr>
              <a:t>instalar un paquete existente para tu plataforma. </a:t>
            </a:r>
            <a:endParaRPr sz="1350">
              <a:highlight>
                <a:srgbClr val="00FFFF"/>
              </a:highlight>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En nuestro caso, usaremos la segunda opción, tanto para Windows como para Mac.</a:t>
            </a:r>
            <a:endParaRPr sz="1350">
              <a:latin typeface="DM Sans"/>
              <a:ea typeface="DM Sans"/>
              <a:cs typeface="DM Sans"/>
              <a:sym typeface="DM Sans"/>
            </a:endParaRPr>
          </a:p>
        </p:txBody>
      </p:sp>
      <p:pic>
        <p:nvPicPr>
          <p:cNvPr id="249" name="Google Shape;249;p50"/>
          <p:cNvPicPr preferRelativeResize="0"/>
          <p:nvPr/>
        </p:nvPicPr>
        <p:blipFill>
          <a:blip r:embed="rId3">
            <a:alphaModFix/>
          </a:blip>
          <a:stretch>
            <a:fillRect/>
          </a:stretch>
        </p:blipFill>
        <p:spPr>
          <a:xfrm>
            <a:off x="1072750" y="1394887"/>
            <a:ext cx="4358874" cy="2905925"/>
          </a:xfrm>
          <a:prstGeom prst="rect">
            <a:avLst/>
          </a:prstGeom>
          <a:noFill/>
          <a:ln>
            <a:noFill/>
          </a:ln>
        </p:spPr>
      </p:pic>
      <p:sp>
        <p:nvSpPr>
          <p:cNvPr id="250" name="Google Shape;250;p50"/>
          <p:cNvSpPr txBox="1"/>
          <p:nvPr/>
        </p:nvSpPr>
        <p:spPr>
          <a:xfrm>
            <a:off x="5378925" y="134161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Lo primero es lo primero: tienes que instalarlo</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1"/>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Instalación y configuración de GIT e</a:t>
            </a:r>
            <a:r>
              <a:rPr b="1" lang="es" sz="4000">
                <a:solidFill>
                  <a:schemeClr val="dk1"/>
                </a:solidFill>
                <a:latin typeface="DM Sans"/>
                <a:ea typeface="DM Sans"/>
                <a:cs typeface="DM Sans"/>
                <a:sym typeface="DM Sans"/>
              </a:rPr>
              <a:t>n Windows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2"/>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2"/>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62" name="Google Shape;262;p52"/>
          <p:cNvSpPr txBox="1"/>
          <p:nvPr/>
        </p:nvSpPr>
        <p:spPr>
          <a:xfrm>
            <a:off x="714500" y="1606644"/>
            <a:ext cx="3614400" cy="2470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El primer paso es dirigirse a la </a:t>
            </a:r>
            <a:r>
              <a:rPr lang="es" sz="1350" u="sng">
                <a:solidFill>
                  <a:schemeClr val="hlink"/>
                </a:solidFill>
                <a:latin typeface="DM Sans"/>
                <a:ea typeface="DM Sans"/>
                <a:cs typeface="DM Sans"/>
                <a:sym typeface="DM Sans"/>
                <a:hlinkClick r:id="rId3"/>
              </a:rPr>
              <a:t>página oficial de Git</a:t>
            </a:r>
            <a:r>
              <a:rPr lang="es" sz="1350">
                <a:latin typeface="DM Sans"/>
                <a:ea typeface="DM Sans"/>
                <a:cs typeface="DM Sans"/>
                <a:sym typeface="DM Sans"/>
              </a:rPr>
              <a:t>. A continuación vamos a descargar el archivo instalador, de acuerdo a la versión de Windows (32-bit o 64-bit) que tenga nuestra computadora.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En este momento, la versión más nueva de Git es la 2.38, pero siempre debemos prestar atención a descargar la que nos sugiera la web oficial.</a:t>
            </a:r>
            <a:endParaRPr sz="1350">
              <a:latin typeface="DM Sans"/>
              <a:ea typeface="DM Sans"/>
              <a:cs typeface="DM Sans"/>
              <a:sym typeface="DM Sans"/>
            </a:endParaRPr>
          </a:p>
        </p:txBody>
      </p:sp>
      <p:pic>
        <p:nvPicPr>
          <p:cNvPr id="263" name="Google Shape;263;p52"/>
          <p:cNvPicPr preferRelativeResize="0"/>
          <p:nvPr/>
        </p:nvPicPr>
        <p:blipFill>
          <a:blip r:embed="rId4">
            <a:alphaModFix/>
          </a:blip>
          <a:stretch>
            <a:fillRect/>
          </a:stretch>
        </p:blipFill>
        <p:spPr>
          <a:xfrm>
            <a:off x="4987400" y="1578669"/>
            <a:ext cx="3189425" cy="252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3"/>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3"/>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70" name="Google Shape;270;p53"/>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Ahora debes ejecutar el archivo descargado, y elegir la carpeta donde ubicar los archivos de Git. Si tienes dudas, te recomendamos dejar la opción que viene predeterminada.</a:t>
            </a:r>
            <a:endParaRPr sz="1350">
              <a:latin typeface="DM Sans"/>
              <a:ea typeface="DM Sans"/>
              <a:cs typeface="DM Sans"/>
              <a:sym typeface="DM Sans"/>
            </a:endParaRPr>
          </a:p>
        </p:txBody>
      </p:sp>
      <p:pic>
        <p:nvPicPr>
          <p:cNvPr id="271" name="Google Shape;271;p53"/>
          <p:cNvPicPr preferRelativeResize="0"/>
          <p:nvPr/>
        </p:nvPicPr>
        <p:blipFill rotWithShape="1">
          <a:blip r:embed="rId3">
            <a:alphaModFix/>
          </a:blip>
          <a:srcRect b="0" l="1251" r="1746" t="17783"/>
          <a:stretch/>
        </p:blipFill>
        <p:spPr>
          <a:xfrm>
            <a:off x="2211475" y="2491200"/>
            <a:ext cx="4721050" cy="166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4"/>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4"/>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78" name="Google Shape;278;p54"/>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Asegúrate de tener seleccionada git bash, que es la herramienta principal con la que trabajaremos. Con esto se terminará la instalación.</a:t>
            </a:r>
            <a:endParaRPr sz="1350">
              <a:latin typeface="DM Sans"/>
              <a:ea typeface="DM Sans"/>
              <a:cs typeface="DM Sans"/>
              <a:sym typeface="DM Sans"/>
            </a:endParaRPr>
          </a:p>
        </p:txBody>
      </p:sp>
      <p:pic>
        <p:nvPicPr>
          <p:cNvPr id="279" name="Google Shape;279;p54"/>
          <p:cNvPicPr preferRelativeResize="0"/>
          <p:nvPr/>
        </p:nvPicPr>
        <p:blipFill rotWithShape="1">
          <a:blip r:embed="rId3">
            <a:alphaModFix/>
          </a:blip>
          <a:srcRect b="0" l="0" r="0" t="7183"/>
          <a:stretch/>
        </p:blipFill>
        <p:spPr>
          <a:xfrm>
            <a:off x="2621525" y="2159325"/>
            <a:ext cx="3900950" cy="2263050"/>
          </a:xfrm>
          <a:prstGeom prst="rect">
            <a:avLst/>
          </a:prstGeom>
          <a:noFill/>
          <a:ln>
            <a:noFill/>
          </a:ln>
        </p:spPr>
      </p:pic>
      <p:sp>
        <p:nvSpPr>
          <p:cNvPr id="280" name="Google Shape;280;p54"/>
          <p:cNvSpPr/>
          <p:nvPr/>
        </p:nvSpPr>
        <p:spPr>
          <a:xfrm>
            <a:off x="3001850" y="3413325"/>
            <a:ext cx="804600" cy="2682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GIT &amp; GITHUB</a:t>
            </a:r>
            <a:endParaRPr b="1" i="0" sz="4000" u="none" cap="none" strike="noStrike">
              <a:solidFill>
                <a:srgbClr val="EAFF6A"/>
              </a:solidFill>
              <a:latin typeface="DM Sans"/>
              <a:ea typeface="DM Sans"/>
              <a:cs typeface="DM Sans"/>
              <a:sym typeface="DM Sans"/>
            </a:endParaRPr>
          </a:p>
        </p:txBody>
      </p:sp>
      <p:sp>
        <p:nvSpPr>
          <p:cNvPr id="119" name="Google Shape;119;p3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06</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5"/>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5"/>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87" name="Google Shape;287;p55"/>
          <p:cNvSpPr txBox="1"/>
          <p:nvPr/>
        </p:nvSpPr>
        <p:spPr>
          <a:xfrm>
            <a:off x="647400" y="1383975"/>
            <a:ext cx="7733700" cy="808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Continúa haciendo clic en “next”.</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288" name="Google Shape;288;p55"/>
          <p:cNvPicPr preferRelativeResize="0"/>
          <p:nvPr/>
        </p:nvPicPr>
        <p:blipFill rotWithShape="1">
          <a:blip r:embed="rId3">
            <a:alphaModFix/>
          </a:blip>
          <a:srcRect b="0" l="0" r="0" t="6235"/>
          <a:stretch/>
        </p:blipFill>
        <p:spPr>
          <a:xfrm>
            <a:off x="2842550" y="1772225"/>
            <a:ext cx="3458900" cy="2529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6"/>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6"/>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95" name="Google Shape;295;p56"/>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En esta pantalla, elige de la lista “use visual studio code as Git’s default editor”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296" name="Google Shape;296;p56"/>
          <p:cNvPicPr preferRelativeResize="0"/>
          <p:nvPr/>
        </p:nvPicPr>
        <p:blipFill rotWithShape="1">
          <a:blip r:embed="rId3">
            <a:alphaModFix/>
          </a:blip>
          <a:srcRect b="0" l="0" r="0" t="5758"/>
          <a:stretch/>
        </p:blipFill>
        <p:spPr>
          <a:xfrm>
            <a:off x="2792150" y="1799050"/>
            <a:ext cx="3355700" cy="2463975"/>
          </a:xfrm>
          <a:prstGeom prst="rect">
            <a:avLst/>
          </a:prstGeom>
          <a:noFill/>
          <a:ln>
            <a:noFill/>
          </a:ln>
        </p:spPr>
      </p:pic>
      <p:sp>
        <p:nvSpPr>
          <p:cNvPr id="297" name="Google Shape;297;p56"/>
          <p:cNvSpPr/>
          <p:nvPr/>
        </p:nvSpPr>
        <p:spPr>
          <a:xfrm>
            <a:off x="3021975" y="2313525"/>
            <a:ext cx="2859300" cy="2682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7"/>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7"/>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304" name="Google Shape;304;p57"/>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Continúa haciendo click en “next” hasta que se completen todas las opciones,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dejando las configuraciones por defecto.</a:t>
            </a:r>
            <a:endParaRPr sz="1350">
              <a:latin typeface="DM Sans"/>
              <a:ea typeface="DM Sans"/>
              <a:cs typeface="DM Sans"/>
              <a:sym typeface="DM Sans"/>
            </a:endParaRPr>
          </a:p>
        </p:txBody>
      </p:sp>
      <p:pic>
        <p:nvPicPr>
          <p:cNvPr id="305" name="Google Shape;305;p57"/>
          <p:cNvPicPr preferRelativeResize="0"/>
          <p:nvPr/>
        </p:nvPicPr>
        <p:blipFill rotWithShape="1">
          <a:blip r:embed="rId3">
            <a:alphaModFix/>
          </a:blip>
          <a:srcRect b="2308" l="0" r="0" t="4589"/>
          <a:stretch/>
        </p:blipFill>
        <p:spPr>
          <a:xfrm>
            <a:off x="2639325" y="1974000"/>
            <a:ext cx="3419325" cy="246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8"/>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8"/>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312" name="Google Shape;312;p58"/>
          <p:cNvSpPr txBox="1"/>
          <p:nvPr/>
        </p:nvSpPr>
        <p:spPr>
          <a:xfrm>
            <a:off x="647400" y="1383975"/>
            <a:ext cx="7733700" cy="392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Finalmente, haz click en el botón “install”.</a:t>
            </a:r>
            <a:endParaRPr sz="1350">
              <a:latin typeface="DM Sans"/>
              <a:ea typeface="DM Sans"/>
              <a:cs typeface="DM Sans"/>
              <a:sym typeface="DM Sans"/>
            </a:endParaRPr>
          </a:p>
        </p:txBody>
      </p:sp>
      <p:pic>
        <p:nvPicPr>
          <p:cNvPr id="313" name="Google Shape;313;p58"/>
          <p:cNvPicPr preferRelativeResize="0"/>
          <p:nvPr/>
        </p:nvPicPr>
        <p:blipFill>
          <a:blip r:embed="rId3">
            <a:alphaModFix/>
          </a:blip>
          <a:stretch>
            <a:fillRect/>
          </a:stretch>
        </p:blipFill>
        <p:spPr>
          <a:xfrm>
            <a:off x="2804862" y="1765188"/>
            <a:ext cx="3534275" cy="2527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9"/>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9"/>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320" name="Google Shape;320;p59"/>
          <p:cNvSpPr txBox="1"/>
          <p:nvPr/>
        </p:nvSpPr>
        <p:spPr>
          <a:xfrm>
            <a:off x="762900" y="1303950"/>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Al finalizar el trabajo del instalador, se mostrará esta pantalla. </a:t>
            </a:r>
            <a:endParaRPr sz="1350">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¡Felicitaciones! Ya tienes disponible Git en tu computadora.</a:t>
            </a:r>
            <a:endParaRPr sz="1350">
              <a:latin typeface="DM Sans"/>
              <a:ea typeface="DM Sans"/>
              <a:cs typeface="DM Sans"/>
              <a:sym typeface="DM Sans"/>
            </a:endParaRPr>
          </a:p>
        </p:txBody>
      </p:sp>
      <p:pic>
        <p:nvPicPr>
          <p:cNvPr id="321" name="Google Shape;321;p59"/>
          <p:cNvPicPr preferRelativeResize="0"/>
          <p:nvPr/>
        </p:nvPicPr>
        <p:blipFill rotWithShape="1">
          <a:blip r:embed="rId3">
            <a:alphaModFix/>
          </a:blip>
          <a:srcRect b="0" l="0" r="0" t="6976"/>
          <a:stretch/>
        </p:blipFill>
        <p:spPr>
          <a:xfrm>
            <a:off x="2805900" y="1864275"/>
            <a:ext cx="3532200" cy="2529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0"/>
          <p:cNvSpPr txBox="1"/>
          <p:nvPr/>
        </p:nvSpPr>
        <p:spPr>
          <a:xfrm>
            <a:off x="886650" y="374700"/>
            <a:ext cx="72837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(WINDOWS)</a:t>
            </a:r>
            <a:endParaRPr b="1" sz="3500">
              <a:solidFill>
                <a:schemeClr val="lt1"/>
              </a:solidFill>
              <a:latin typeface="DM Sans"/>
              <a:ea typeface="DM Sans"/>
              <a:cs typeface="DM Sans"/>
              <a:sym typeface="DM Sans"/>
            </a:endParaRPr>
          </a:p>
        </p:txBody>
      </p:sp>
      <p:sp>
        <p:nvSpPr>
          <p:cNvPr id="328" name="Google Shape;328;p60"/>
          <p:cNvSpPr txBox="1"/>
          <p:nvPr/>
        </p:nvSpPr>
        <p:spPr>
          <a:xfrm>
            <a:off x="1387025" y="1587725"/>
            <a:ext cx="25593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Ahora tendrás disponible Git Bash desde tu lista de programas. Aquí es donde trabajaremos con Git.</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Alternativa: Git GUI, para tener una interfaz más amigable.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329" name="Google Shape;329;p60"/>
          <p:cNvPicPr preferRelativeResize="0"/>
          <p:nvPr/>
        </p:nvPicPr>
        <p:blipFill rotWithShape="1">
          <a:blip r:embed="rId3">
            <a:alphaModFix/>
          </a:blip>
          <a:srcRect b="0" l="-1950" r="1950" t="0"/>
          <a:stretch/>
        </p:blipFill>
        <p:spPr>
          <a:xfrm>
            <a:off x="4439238" y="1275237"/>
            <a:ext cx="3691212" cy="3145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1"/>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Instalación y configuración de GIT en Mac</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2"/>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40" name="Google Shape;340;p62"/>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41" name="Google Shape;341;p62"/>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El primer paso es dirigirse a la página de </a:t>
            </a:r>
            <a:r>
              <a:rPr lang="es" sz="1350" u="sng">
                <a:solidFill>
                  <a:schemeClr val="hlink"/>
                </a:solidFill>
                <a:latin typeface="DM Sans"/>
                <a:ea typeface="DM Sans"/>
                <a:cs typeface="DM Sans"/>
                <a:sym typeface="DM Sans"/>
                <a:hlinkClick r:id="rId3"/>
              </a:rPr>
              <a:t>SourceForge</a:t>
            </a:r>
            <a:r>
              <a:rPr lang="es" sz="1350">
                <a:solidFill>
                  <a:schemeClr val="dk1"/>
                </a:solidFill>
                <a:latin typeface="DM Sans"/>
                <a:ea typeface="DM Sans"/>
                <a:cs typeface="DM Sans"/>
                <a:sym typeface="DM Sans"/>
              </a:rPr>
              <a:t>, donde se aloja el instalador de Git para Mac. Damos click en download y aguardamos a que finalice la desarga.</a:t>
            </a:r>
            <a:endParaRPr sz="1350">
              <a:latin typeface="DM Sans"/>
              <a:ea typeface="DM Sans"/>
              <a:cs typeface="DM Sans"/>
              <a:sym typeface="DM Sans"/>
            </a:endParaRPr>
          </a:p>
        </p:txBody>
      </p:sp>
      <p:pic>
        <p:nvPicPr>
          <p:cNvPr id="342" name="Google Shape;342;p62"/>
          <p:cNvPicPr preferRelativeResize="0"/>
          <p:nvPr/>
        </p:nvPicPr>
        <p:blipFill rotWithShape="1">
          <a:blip r:embed="rId4">
            <a:alphaModFix/>
          </a:blip>
          <a:srcRect b="0" l="0" r="0" t="3278"/>
          <a:stretch/>
        </p:blipFill>
        <p:spPr>
          <a:xfrm>
            <a:off x="2056900" y="2132500"/>
            <a:ext cx="4970349" cy="2122975"/>
          </a:xfrm>
          <a:prstGeom prst="rect">
            <a:avLst/>
          </a:prstGeom>
          <a:noFill/>
          <a:ln>
            <a:noFill/>
          </a:ln>
        </p:spPr>
      </p:pic>
      <p:sp>
        <p:nvSpPr>
          <p:cNvPr id="343" name="Google Shape;343;p62"/>
          <p:cNvSpPr/>
          <p:nvPr/>
        </p:nvSpPr>
        <p:spPr>
          <a:xfrm>
            <a:off x="2056900" y="3668150"/>
            <a:ext cx="1973400" cy="4962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3"/>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49" name="Google Shape;349;p63"/>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50" name="Google Shape;350;p63"/>
          <p:cNvSpPr txBox="1"/>
          <p:nvPr/>
        </p:nvSpPr>
        <p:spPr>
          <a:xfrm>
            <a:off x="647400" y="1383975"/>
            <a:ext cx="7733700" cy="392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Posiblemente te salga este cartel de seguridad al intentar ejecutar el archivo descargado.</a:t>
            </a:r>
            <a:endParaRPr sz="1350">
              <a:latin typeface="DM Sans"/>
              <a:ea typeface="DM Sans"/>
              <a:cs typeface="DM Sans"/>
              <a:sym typeface="DM Sans"/>
            </a:endParaRPr>
          </a:p>
        </p:txBody>
      </p:sp>
      <p:pic>
        <p:nvPicPr>
          <p:cNvPr id="351" name="Google Shape;351;p63"/>
          <p:cNvPicPr preferRelativeResize="0"/>
          <p:nvPr/>
        </p:nvPicPr>
        <p:blipFill rotWithShape="1">
          <a:blip r:embed="rId3">
            <a:alphaModFix/>
          </a:blip>
          <a:srcRect b="0" l="0" r="0" t="0"/>
          <a:stretch/>
        </p:blipFill>
        <p:spPr>
          <a:xfrm>
            <a:off x="2749075" y="1853050"/>
            <a:ext cx="4098525" cy="25274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4"/>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57" name="Google Shape;357;p64"/>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58" name="Google Shape;358;p64"/>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 Ve a “preferencias de sistema” → “seguridad” y encontrarás lo siguiente. Haz clic en “abrir de todos modos”</a:t>
            </a:r>
            <a:endParaRPr sz="1350">
              <a:latin typeface="DM Sans"/>
              <a:ea typeface="DM Sans"/>
              <a:cs typeface="DM Sans"/>
              <a:sym typeface="DM Sans"/>
            </a:endParaRPr>
          </a:p>
        </p:txBody>
      </p:sp>
      <p:pic>
        <p:nvPicPr>
          <p:cNvPr id="359" name="Google Shape;359;p64"/>
          <p:cNvPicPr preferRelativeResize="0"/>
          <p:nvPr/>
        </p:nvPicPr>
        <p:blipFill rotWithShape="1">
          <a:blip r:embed="rId3">
            <a:alphaModFix/>
          </a:blip>
          <a:srcRect b="0" l="0" r="0" t="0"/>
          <a:stretch/>
        </p:blipFill>
        <p:spPr>
          <a:xfrm>
            <a:off x="786725" y="2317875"/>
            <a:ext cx="7598376" cy="159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38"/>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25" name="Google Shape;125;p38"/>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26" name="Google Shape;126;p38"/>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127" name="Google Shape;127;p38"/>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128" name="Google Shape;128;p3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29" name="Google Shape;129;p38"/>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05 - Parte II</a:t>
            </a:r>
            <a:endParaRPr b="1" i="0" sz="1600" u="none" cap="none" strike="noStrike">
              <a:solidFill>
                <a:srgbClr val="999999"/>
              </a:solidFill>
              <a:latin typeface="DM Sans"/>
              <a:ea typeface="DM Sans"/>
              <a:cs typeface="DM Sans"/>
              <a:sym typeface="DM Sans"/>
            </a:endParaRPr>
          </a:p>
        </p:txBody>
      </p:sp>
      <p:cxnSp>
        <p:nvCxnSpPr>
          <p:cNvPr id="130" name="Google Shape;130;p38"/>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31" name="Google Shape;131;p38"/>
          <p:cNvSpPr txBox="1"/>
          <p:nvPr/>
        </p:nvSpPr>
        <p:spPr>
          <a:xfrm>
            <a:off x="1320125" y="1969975"/>
            <a:ext cx="1928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b="1" lang="es" sz="1300">
                <a:solidFill>
                  <a:srgbClr val="999999"/>
                </a:solidFill>
                <a:latin typeface="DM Sans"/>
                <a:ea typeface="DM Sans"/>
                <a:cs typeface="DM Sans"/>
                <a:sym typeface="DM Sans"/>
              </a:rPr>
              <a:t>Animaciones,transformaciones y transiciones</a:t>
            </a:r>
            <a:endParaRPr b="1" i="0" sz="1500" u="none" cap="none" strike="noStrike">
              <a:solidFill>
                <a:srgbClr val="999999"/>
              </a:solidFill>
              <a:latin typeface="DM Sans"/>
              <a:ea typeface="DM Sans"/>
              <a:cs typeface="DM Sans"/>
              <a:sym typeface="DM Sans"/>
            </a:endParaRPr>
          </a:p>
        </p:txBody>
      </p:sp>
      <p:sp>
        <p:nvSpPr>
          <p:cNvPr id="132" name="Google Shape;132;p38"/>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06 - Parte I</a:t>
            </a:r>
            <a:endParaRPr b="1" i="0" sz="1600" u="none" cap="none" strike="noStrike">
              <a:solidFill>
                <a:schemeClr val="lt1"/>
              </a:solidFill>
              <a:latin typeface="DM Sans"/>
              <a:ea typeface="DM Sans"/>
              <a:cs typeface="DM Sans"/>
              <a:sym typeface="DM Sans"/>
            </a:endParaRPr>
          </a:p>
        </p:txBody>
      </p:sp>
      <p:cxnSp>
        <p:nvCxnSpPr>
          <p:cNvPr id="133" name="Google Shape;133;p38"/>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34" name="Google Shape;134;p38"/>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GIT</a:t>
            </a:r>
            <a:endParaRPr b="1" i="0" sz="1500" u="none" cap="none" strike="noStrike">
              <a:solidFill>
                <a:srgbClr val="EAFF6A"/>
              </a:solidFill>
              <a:latin typeface="DM Sans"/>
              <a:ea typeface="DM Sans"/>
              <a:cs typeface="DM Sans"/>
              <a:sym typeface="DM Sans"/>
            </a:endParaRPr>
          </a:p>
        </p:txBody>
      </p:sp>
      <p:sp>
        <p:nvSpPr>
          <p:cNvPr id="135" name="Google Shape;135;p38"/>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06 - Parte II</a:t>
            </a:r>
            <a:endParaRPr b="1" i="0" sz="1600" u="none" cap="none" strike="noStrike">
              <a:solidFill>
                <a:srgbClr val="999999"/>
              </a:solidFill>
              <a:latin typeface="DM Sans"/>
              <a:ea typeface="DM Sans"/>
              <a:cs typeface="DM Sans"/>
              <a:sym typeface="DM Sans"/>
            </a:endParaRPr>
          </a:p>
        </p:txBody>
      </p:sp>
      <p:cxnSp>
        <p:nvCxnSpPr>
          <p:cNvPr id="136" name="Google Shape;136;p38"/>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37" name="Google Shape;137;p38"/>
          <p:cNvSpPr txBox="1"/>
          <p:nvPr/>
        </p:nvSpPr>
        <p:spPr>
          <a:xfrm>
            <a:off x="5865575" y="1865200"/>
            <a:ext cx="19287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t/>
            </a:r>
            <a:endParaRPr b="1" i="0" sz="1300" u="none" cap="none" strike="noStrike">
              <a:solidFill>
                <a:srgbClr val="999999"/>
              </a:solidFill>
              <a:latin typeface="DM Sans"/>
              <a:ea typeface="DM Sans"/>
              <a:cs typeface="DM Sans"/>
              <a:sym typeface="DM Sans"/>
            </a:endParaRPr>
          </a:p>
        </p:txBody>
      </p:sp>
      <p:cxnSp>
        <p:nvCxnSpPr>
          <p:cNvPr id="138" name="Google Shape;138;p38"/>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39" name="Google Shape;139;p38"/>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40" name="Google Shape;140;p38"/>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41" name="Google Shape;141;p38"/>
          <p:cNvSpPr txBox="1"/>
          <p:nvPr/>
        </p:nvSpPr>
        <p:spPr>
          <a:xfrm>
            <a:off x="1411100" y="2774850"/>
            <a:ext cx="1778400" cy="1493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Gradientes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Transformaciones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Transiciones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chemeClr val="accent4"/>
              </a:buClr>
              <a:buSzPts val="1200"/>
              <a:buFont typeface="DM Sans"/>
              <a:buChar char="✓"/>
            </a:pPr>
            <a:r>
              <a:rPr lang="es" sz="1200">
                <a:solidFill>
                  <a:schemeClr val="lt1"/>
                </a:solidFill>
                <a:latin typeface="DM Sans"/>
                <a:ea typeface="DM Sans"/>
                <a:cs typeface="DM Sans"/>
                <a:sym typeface="DM Sans"/>
              </a:rPr>
              <a:t>Animaciones</a:t>
            </a:r>
            <a:endParaRPr sz="1200">
              <a:solidFill>
                <a:schemeClr val="lt1"/>
              </a:solidFill>
              <a:latin typeface="DM Sans"/>
              <a:ea typeface="DM Sans"/>
              <a:cs typeface="DM Sans"/>
              <a:sym typeface="DM Sans"/>
            </a:endParaRPr>
          </a:p>
        </p:txBody>
      </p:sp>
      <p:sp>
        <p:nvSpPr>
          <p:cNvPr id="142" name="Google Shape;142;p38"/>
          <p:cNvSpPr txBox="1"/>
          <p:nvPr/>
        </p:nvSpPr>
        <p:spPr>
          <a:xfrm>
            <a:off x="5955750" y="2819975"/>
            <a:ext cx="18681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GitHub</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Creación de cuenta</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Creación de repositorio</a:t>
            </a:r>
            <a:endParaRPr sz="1200">
              <a:solidFill>
                <a:schemeClr val="lt1"/>
              </a:solidFill>
              <a:latin typeface="DM Sans"/>
              <a:ea typeface="DM Sans"/>
              <a:cs typeface="DM Sans"/>
              <a:sym typeface="DM Sans"/>
            </a:endParaRPr>
          </a:p>
        </p:txBody>
      </p:sp>
      <p:sp>
        <p:nvSpPr>
          <p:cNvPr id="143" name="Google Shape;143;p38"/>
          <p:cNvSpPr txBox="1"/>
          <p:nvPr/>
        </p:nvSpPr>
        <p:spPr>
          <a:xfrm>
            <a:off x="3638365" y="2957250"/>
            <a:ext cx="1958700" cy="1118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accent6"/>
              </a:buClr>
              <a:buSzPts val="1100"/>
              <a:buFont typeface="DM Sans"/>
              <a:buChar char="✓"/>
            </a:pPr>
            <a:r>
              <a:rPr lang="es" sz="1100" u="sng">
                <a:solidFill>
                  <a:schemeClr val="hlink"/>
                </a:solidFill>
                <a:latin typeface="DM Sans"/>
                <a:ea typeface="DM Sans"/>
                <a:cs typeface="DM Sans"/>
                <a:sym typeface="DM Sans"/>
                <a:hlinkClick action="ppaction://hlinksldjump" r:id="rId5"/>
              </a:rPr>
              <a:t>Git</a:t>
            </a:r>
            <a:endParaRPr b="0" i="0" sz="1100" u="none" cap="none" strike="noStrike">
              <a:solidFill>
                <a:srgbClr val="83AEFB"/>
              </a:solidFill>
              <a:latin typeface="DM Sans"/>
              <a:ea typeface="DM Sans"/>
              <a:cs typeface="DM Sans"/>
              <a:sym typeface="DM Sans"/>
            </a:endParaRPr>
          </a:p>
          <a:p>
            <a:pPr indent="-298450" lvl="0" marL="457200" marR="0" rtl="0" algn="l">
              <a:lnSpc>
                <a:spcPct val="100000"/>
              </a:lnSpc>
              <a:spcBef>
                <a:spcPts val="1000"/>
              </a:spcBef>
              <a:spcAft>
                <a:spcPts val="0"/>
              </a:spcAft>
              <a:buClr>
                <a:schemeClr val="accent6"/>
              </a:buClr>
              <a:buSzPts val="1100"/>
              <a:buFont typeface="DM Sans"/>
              <a:buChar char="✓"/>
            </a:pPr>
            <a:r>
              <a:rPr lang="es" sz="1100" u="sng">
                <a:solidFill>
                  <a:schemeClr val="hlink"/>
                </a:solidFill>
                <a:latin typeface="DM Sans"/>
                <a:ea typeface="DM Sans"/>
                <a:cs typeface="DM Sans"/>
                <a:sym typeface="DM Sans"/>
                <a:hlinkClick action="ppaction://hlinksldjump" r:id="rId6"/>
              </a:rPr>
              <a:t>Creando repositorios</a:t>
            </a:r>
            <a:endParaRPr sz="1100">
              <a:solidFill>
                <a:srgbClr val="83AEFB"/>
              </a:solidFill>
              <a:latin typeface="DM Sans"/>
              <a:ea typeface="DM Sans"/>
              <a:cs typeface="DM Sans"/>
              <a:sym typeface="DM Sans"/>
            </a:endParaRPr>
          </a:p>
          <a:p>
            <a:pPr indent="-298450" lvl="0" marL="457200" marR="0" rtl="0" algn="l">
              <a:lnSpc>
                <a:spcPct val="100000"/>
              </a:lnSpc>
              <a:spcBef>
                <a:spcPts val="1000"/>
              </a:spcBef>
              <a:spcAft>
                <a:spcPts val="1000"/>
              </a:spcAft>
              <a:buClr>
                <a:schemeClr val="accent6"/>
              </a:buClr>
              <a:buSzPts val="1100"/>
              <a:buFont typeface="DM Sans"/>
              <a:buChar char="✓"/>
            </a:pPr>
            <a:r>
              <a:rPr lang="es" sz="1100" u="sng">
                <a:solidFill>
                  <a:schemeClr val="hlink"/>
                </a:solidFill>
                <a:latin typeface="DM Sans"/>
                <a:ea typeface="DM Sans"/>
                <a:cs typeface="DM Sans"/>
                <a:sym typeface="DM Sans"/>
                <a:hlinkClick action="ppaction://hlinksldjump" r:id="rId7"/>
              </a:rPr>
              <a:t>Ramas</a:t>
            </a:r>
            <a:endParaRPr sz="1100">
              <a:solidFill>
                <a:srgbClr val="83AEFB"/>
              </a:solidFill>
              <a:latin typeface="DM Sans"/>
              <a:ea typeface="DM Sans"/>
              <a:cs typeface="DM Sans"/>
              <a:sym typeface="DM Sans"/>
            </a:endParaRPr>
          </a:p>
        </p:txBody>
      </p:sp>
      <p:sp>
        <p:nvSpPr>
          <p:cNvPr id="144" name="Google Shape;144;p38"/>
          <p:cNvSpPr txBox="1"/>
          <p:nvPr/>
        </p:nvSpPr>
        <p:spPr>
          <a:xfrm>
            <a:off x="5865575" y="1934063"/>
            <a:ext cx="1928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b="1" lang="es" sz="1300">
                <a:solidFill>
                  <a:srgbClr val="999999"/>
                </a:solidFill>
                <a:latin typeface="DM Sans"/>
                <a:ea typeface="DM Sans"/>
                <a:cs typeface="DM Sans"/>
                <a:sym typeface="DM Sans"/>
              </a:rPr>
              <a:t>GitHub</a:t>
            </a:r>
            <a:endParaRPr b="1" i="0" sz="1500" u="none" cap="none" strike="noStrike">
              <a:solidFill>
                <a:srgbClr val="999999"/>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5"/>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65" name="Google Shape;365;p65"/>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66" name="Google Shape;366;p65"/>
          <p:cNvSpPr txBox="1"/>
          <p:nvPr/>
        </p:nvSpPr>
        <p:spPr>
          <a:xfrm>
            <a:off x="647400" y="1383975"/>
            <a:ext cx="7733700" cy="392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Un cartel más, y clic en “abrir”.</a:t>
            </a:r>
            <a:endParaRPr sz="1350">
              <a:latin typeface="DM Sans"/>
              <a:ea typeface="DM Sans"/>
              <a:cs typeface="DM Sans"/>
              <a:sym typeface="DM Sans"/>
            </a:endParaRPr>
          </a:p>
        </p:txBody>
      </p:sp>
      <p:pic>
        <p:nvPicPr>
          <p:cNvPr id="367" name="Google Shape;367;p65"/>
          <p:cNvPicPr preferRelativeResize="0"/>
          <p:nvPr/>
        </p:nvPicPr>
        <p:blipFill rotWithShape="1">
          <a:blip r:embed="rId3">
            <a:alphaModFix/>
          </a:blip>
          <a:srcRect b="0" l="0" r="0" t="0"/>
          <a:stretch/>
        </p:blipFill>
        <p:spPr>
          <a:xfrm>
            <a:off x="2185549" y="1737975"/>
            <a:ext cx="4538501" cy="25652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6"/>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73" name="Google Shape;373;p66"/>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74" name="Google Shape;374;p66"/>
          <p:cNvSpPr txBox="1"/>
          <p:nvPr/>
        </p:nvSpPr>
        <p:spPr>
          <a:xfrm>
            <a:off x="647400" y="1383975"/>
            <a:ext cx="7733700" cy="808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Una vez abierto el archivo instalador, haz clic en continuar hasta que diga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“la instalación se completó”.</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¡Felicitaciones! Ya tienes disponible Git en tu computadora.</a:t>
            </a:r>
            <a:endParaRPr sz="1350">
              <a:latin typeface="DM Sans"/>
              <a:ea typeface="DM Sans"/>
              <a:cs typeface="DM Sans"/>
              <a:sym typeface="DM Sans"/>
            </a:endParaRPr>
          </a:p>
        </p:txBody>
      </p:sp>
      <p:pic>
        <p:nvPicPr>
          <p:cNvPr id="375" name="Google Shape;375;p66"/>
          <p:cNvPicPr preferRelativeResize="0"/>
          <p:nvPr/>
        </p:nvPicPr>
        <p:blipFill rotWithShape="1">
          <a:blip r:embed="rId3">
            <a:alphaModFix/>
          </a:blip>
          <a:srcRect b="0" l="0" r="0" t="0"/>
          <a:stretch/>
        </p:blipFill>
        <p:spPr>
          <a:xfrm>
            <a:off x="1211027" y="2255527"/>
            <a:ext cx="2920856" cy="2074846"/>
          </a:xfrm>
          <a:prstGeom prst="rect">
            <a:avLst/>
          </a:prstGeom>
          <a:noFill/>
          <a:ln>
            <a:noFill/>
          </a:ln>
        </p:spPr>
      </p:pic>
      <p:pic>
        <p:nvPicPr>
          <p:cNvPr id="376" name="Google Shape;376;p66"/>
          <p:cNvPicPr preferRelativeResize="0"/>
          <p:nvPr/>
        </p:nvPicPr>
        <p:blipFill rotWithShape="1">
          <a:blip r:embed="rId4">
            <a:alphaModFix/>
          </a:blip>
          <a:srcRect b="0" l="0" r="0" t="0"/>
          <a:stretch/>
        </p:blipFill>
        <p:spPr>
          <a:xfrm>
            <a:off x="4360057" y="2223875"/>
            <a:ext cx="3003143" cy="2138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82" name="Google Shape;382;p6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Empecemos con GIT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Empecemos con GIT</a:t>
            </a:r>
            <a:endParaRPr b="1" i="0" sz="4000" u="none" cap="none" strike="noStrike">
              <a:solidFill>
                <a:schemeClr val="dk1"/>
              </a:solidFill>
              <a:latin typeface="DM Sans"/>
              <a:ea typeface="DM Sans"/>
              <a:cs typeface="DM Sans"/>
              <a:sym typeface="DM Sans"/>
            </a:endParaRPr>
          </a:p>
        </p:txBody>
      </p:sp>
      <p:sp>
        <p:nvSpPr>
          <p:cNvPr id="393" name="Google Shape;393;p69"/>
          <p:cNvSpPr txBox="1"/>
          <p:nvPr/>
        </p:nvSpPr>
        <p:spPr>
          <a:xfrm>
            <a:off x="457725" y="2412775"/>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Buscar en su menú el Git Bash, para abrir la terminal e iniciar con los comandos.</a:t>
            </a:r>
            <a:endParaRPr b="0" i="0" sz="1350" u="none" cap="none" strike="noStrike">
              <a:solidFill>
                <a:srgbClr val="000000"/>
              </a:solidFill>
              <a:latin typeface="DM Sans"/>
              <a:ea typeface="DM Sans"/>
              <a:cs typeface="DM Sans"/>
              <a:sym typeface="DM Sans"/>
            </a:endParaRPr>
          </a:p>
        </p:txBody>
      </p:sp>
      <p:pic>
        <p:nvPicPr>
          <p:cNvPr id="394" name="Google Shape;394;p69"/>
          <p:cNvPicPr preferRelativeResize="0"/>
          <p:nvPr/>
        </p:nvPicPr>
        <p:blipFill rotWithShape="1">
          <a:blip r:embed="rId3">
            <a:alphaModFix/>
          </a:blip>
          <a:srcRect b="0" l="0" r="0" t="0"/>
          <a:stretch/>
        </p:blipFill>
        <p:spPr>
          <a:xfrm>
            <a:off x="5120775" y="1605401"/>
            <a:ext cx="3298025" cy="2810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Verificando versión de GIT</a:t>
            </a:r>
            <a:endParaRPr b="1" sz="3500">
              <a:solidFill>
                <a:schemeClr val="lt1"/>
              </a:solidFill>
              <a:latin typeface="DM Sans"/>
              <a:ea typeface="DM Sans"/>
              <a:cs typeface="DM Sans"/>
              <a:sym typeface="DM Sans"/>
            </a:endParaRPr>
          </a:p>
        </p:txBody>
      </p:sp>
      <p:grpSp>
        <p:nvGrpSpPr>
          <p:cNvPr id="401" name="Google Shape;401;p70"/>
          <p:cNvGrpSpPr/>
          <p:nvPr/>
        </p:nvGrpSpPr>
        <p:grpSpPr>
          <a:xfrm>
            <a:off x="8212551" y="169348"/>
            <a:ext cx="738900" cy="738900"/>
            <a:chOff x="473351" y="619523"/>
            <a:chExt cx="738900" cy="738900"/>
          </a:xfrm>
        </p:grpSpPr>
        <p:sp>
          <p:nvSpPr>
            <p:cNvPr id="402" name="Google Shape;402;p7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3" name="Google Shape;403;p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04" name="Google Shape;404;p70"/>
          <p:cNvSpPr txBox="1"/>
          <p:nvPr/>
        </p:nvSpPr>
        <p:spPr>
          <a:xfrm>
            <a:off x="976975" y="1417575"/>
            <a:ext cx="60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Escribe git --version y presiona Enter.</a:t>
            </a:r>
            <a:endParaRPr>
              <a:latin typeface="DM Sans"/>
              <a:ea typeface="DM Sans"/>
              <a:cs typeface="DM Sans"/>
              <a:sym typeface="DM Sans"/>
            </a:endParaRPr>
          </a:p>
        </p:txBody>
      </p:sp>
      <p:graphicFrame>
        <p:nvGraphicFramePr>
          <p:cNvPr id="405" name="Google Shape;405;p70"/>
          <p:cNvGraphicFramePr/>
          <p:nvPr/>
        </p:nvGraphicFramePr>
        <p:xfrm>
          <a:off x="1697488" y="2289875"/>
          <a:ext cx="3000000" cy="3000000"/>
        </p:xfrm>
        <a:graphic>
          <a:graphicData uri="http://schemas.openxmlformats.org/drawingml/2006/table">
            <a:tbl>
              <a:tblPr>
                <a:noFill/>
                <a:tableStyleId>{241B7B13-F079-4C3E-81EA-863B1676BDF2}</a:tableStyleId>
              </a:tblPr>
              <a:tblGrid>
                <a:gridCol w="5749025"/>
              </a:tblGrid>
              <a:tr h="13093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Consolas"/>
                          <a:ea typeface="Consolas"/>
                          <a:cs typeface="Consolas"/>
                          <a:sym typeface="Consolas"/>
                        </a:rPr>
                        <a:t>john</a:t>
                      </a:r>
                      <a:r>
                        <a:rPr lang="es" sz="1800" u="none" cap="none" strike="noStrike">
                          <a:solidFill>
                            <a:srgbClr val="00FF00"/>
                          </a:solidFill>
                          <a:highlight>
                            <a:srgbClr val="000000"/>
                          </a:highlight>
                          <a:latin typeface="Consolas"/>
                          <a:ea typeface="Consolas"/>
                          <a:cs typeface="Consolas"/>
                          <a:sym typeface="Consolas"/>
                        </a:rPr>
                        <a:t>@MyShopSolutions</a:t>
                      </a:r>
                      <a:r>
                        <a:rPr lang="es" sz="1800" u="none" cap="none" strike="noStrike">
                          <a:solidFill>
                            <a:srgbClr val="FF00FF"/>
                          </a:solidFill>
                          <a:highlight>
                            <a:srgbClr val="000000"/>
                          </a:highlight>
                          <a:latin typeface="Consolas"/>
                          <a:ea typeface="Consolas"/>
                          <a:cs typeface="Consolas"/>
                          <a:sym typeface="Consolas"/>
                        </a:rPr>
                        <a:t>: ~$</a:t>
                      </a:r>
                      <a:r>
                        <a:rPr lang="es" sz="1800" u="none" cap="none" strike="noStrike">
                          <a:solidFill>
                            <a:srgbClr val="F3F3F3"/>
                          </a:solidFill>
                          <a:highlight>
                            <a:srgbClr val="000000"/>
                          </a:highlight>
                          <a:latin typeface="Consolas"/>
                          <a:ea typeface="Consolas"/>
                          <a:cs typeface="Consolas"/>
                          <a:sym typeface="Consolas"/>
                        </a:rPr>
                        <a:t> git --version</a:t>
                      </a:r>
                      <a:endParaRPr sz="18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FFFFFF"/>
                          </a:solidFill>
                          <a:highlight>
                            <a:srgbClr val="000000"/>
                          </a:highlight>
                          <a:latin typeface="Consolas"/>
                          <a:ea typeface="Consolas"/>
                          <a:cs typeface="Consolas"/>
                          <a:sym typeface="Consolas"/>
                        </a:rPr>
                        <a:t>git version 2.</a:t>
                      </a:r>
                      <a:r>
                        <a:rPr lang="es" sz="1800">
                          <a:solidFill>
                            <a:srgbClr val="FFFFFF"/>
                          </a:solidFill>
                          <a:highlight>
                            <a:srgbClr val="000000"/>
                          </a:highlight>
                          <a:latin typeface="Consolas"/>
                          <a:ea typeface="Consolas"/>
                          <a:cs typeface="Consolas"/>
                          <a:sym typeface="Consolas"/>
                        </a:rPr>
                        <a:t>38</a:t>
                      </a:r>
                      <a:r>
                        <a:rPr lang="es" sz="1800" u="none" cap="none" strike="noStrike">
                          <a:solidFill>
                            <a:srgbClr val="FFFFFF"/>
                          </a:solidFill>
                          <a:highlight>
                            <a:srgbClr val="000000"/>
                          </a:highlight>
                          <a:latin typeface="Consolas"/>
                          <a:ea typeface="Consolas"/>
                          <a:cs typeface="Consolas"/>
                          <a:sym typeface="Consolas"/>
                        </a:rPr>
                        <a:t>.1.windows.1</a:t>
                      </a:r>
                      <a:endParaRPr sz="1800"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00FF00"/>
                          </a:solidFill>
                          <a:highlight>
                            <a:srgbClr val="000000"/>
                          </a:highlight>
                          <a:latin typeface="Consolas"/>
                          <a:ea typeface="Consolas"/>
                          <a:cs typeface="Consolas"/>
                          <a:sym typeface="Consolas"/>
                        </a:rPr>
                        <a:t>john@MyShopSolutions</a:t>
                      </a:r>
                      <a:r>
                        <a:rPr lang="es" sz="1800" u="none" cap="none" strike="noStrike">
                          <a:solidFill>
                            <a:srgbClr val="FF00FF"/>
                          </a:solidFill>
                          <a:highlight>
                            <a:srgbClr val="000000"/>
                          </a:highlight>
                          <a:latin typeface="Consolas"/>
                          <a:ea typeface="Consolas"/>
                          <a:cs typeface="Consolas"/>
                          <a:sym typeface="Consolas"/>
                        </a:rPr>
                        <a:t>: ~$</a:t>
                      </a:r>
                      <a:endParaRPr sz="1800" u="none" cap="none" strike="noStrike">
                        <a:solidFill>
                          <a:srgbClr val="999999"/>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Configurando GIT por primera vez</a:t>
            </a:r>
            <a:endParaRPr b="1" i="0" sz="4000" u="none" cap="none" strike="noStrike">
              <a:solidFill>
                <a:schemeClr val="dk1"/>
              </a:solidFill>
              <a:latin typeface="DM Sans"/>
              <a:ea typeface="DM Sans"/>
              <a:cs typeface="DM Sans"/>
              <a:sym typeface="DM Sans"/>
            </a:endParaRPr>
          </a:p>
        </p:txBody>
      </p:sp>
      <p:sp>
        <p:nvSpPr>
          <p:cNvPr id="411" name="Google Shape;411;p71"/>
          <p:cNvSpPr txBox="1"/>
          <p:nvPr/>
        </p:nvSpPr>
        <p:spPr>
          <a:xfrm>
            <a:off x="473350" y="1908175"/>
            <a:ext cx="49959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Tu identidad</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Configurando GIT por primera vez</a:t>
            </a:r>
            <a:endParaRPr b="1" i="0" sz="4000" u="none" cap="none" strike="noStrike">
              <a:solidFill>
                <a:schemeClr val="dk1"/>
              </a:solidFill>
              <a:latin typeface="DM Sans"/>
              <a:ea typeface="DM Sans"/>
              <a:cs typeface="DM Sans"/>
              <a:sym typeface="DM Sans"/>
            </a:endParaRPr>
          </a:p>
        </p:txBody>
      </p:sp>
      <p:sp>
        <p:nvSpPr>
          <p:cNvPr id="417" name="Google Shape;417;p7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2"/>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72"/>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0" name="Google Shape;420;p72"/>
          <p:cNvCxnSpPr>
            <a:stCxn id="417" idx="6"/>
            <a:endCxn id="418" idx="2"/>
          </p:cNvCxnSpPr>
          <p:nvPr/>
        </p:nvCxnSpPr>
        <p:spPr>
          <a:xfrm>
            <a:off x="2318213" y="2254029"/>
            <a:ext cx="1960200" cy="0"/>
          </a:xfrm>
          <a:prstGeom prst="straightConnector1">
            <a:avLst/>
          </a:prstGeom>
          <a:noFill/>
          <a:ln cap="flat" cmpd="sng" w="9525">
            <a:solidFill>
              <a:srgbClr val="EAFF6A"/>
            </a:solidFill>
            <a:prstDash val="solid"/>
            <a:round/>
            <a:headEnd len="sm" w="sm" type="none"/>
            <a:tailEnd len="sm" w="sm" type="none"/>
          </a:ln>
        </p:spPr>
      </p:cxnSp>
      <p:cxnSp>
        <p:nvCxnSpPr>
          <p:cNvPr id="421" name="Google Shape;421;p72"/>
          <p:cNvCxnSpPr>
            <a:stCxn id="418" idx="6"/>
            <a:endCxn id="419" idx="2"/>
          </p:cNvCxnSpPr>
          <p:nvPr/>
        </p:nvCxnSpPr>
        <p:spPr>
          <a:xfrm>
            <a:off x="4865540" y="2254004"/>
            <a:ext cx="1960200" cy="0"/>
          </a:xfrm>
          <a:prstGeom prst="straightConnector1">
            <a:avLst/>
          </a:prstGeom>
          <a:noFill/>
          <a:ln cap="flat" cmpd="sng" w="9525">
            <a:solidFill>
              <a:srgbClr val="EAFF6A"/>
            </a:solidFill>
            <a:prstDash val="solid"/>
            <a:round/>
            <a:headEnd len="sm" w="sm" type="none"/>
            <a:tailEnd len="sm" w="sm" type="none"/>
          </a:ln>
        </p:spPr>
      </p:cxnSp>
      <p:sp>
        <p:nvSpPr>
          <p:cNvPr id="422" name="Google Shape;422;p72"/>
          <p:cNvSpPr txBox="1"/>
          <p:nvPr/>
        </p:nvSpPr>
        <p:spPr>
          <a:xfrm>
            <a:off x="1058525" y="2828600"/>
            <a:ext cx="19509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Elige un nombre de usuario que recuerdes fácil, y el email que en la próxima clase usarás en Github.</a:t>
            </a:r>
            <a:endParaRPr b="0" i="0" sz="1350" u="none" cap="none" strike="noStrike">
              <a:solidFill>
                <a:srgbClr val="000000"/>
              </a:solidFill>
              <a:latin typeface="DM Sans"/>
              <a:ea typeface="DM Sans"/>
              <a:cs typeface="DM Sans"/>
              <a:sym typeface="DM Sans"/>
            </a:endParaRPr>
          </a:p>
        </p:txBody>
      </p:sp>
      <p:sp>
        <p:nvSpPr>
          <p:cNvPr id="423" name="Google Shape;423;p72"/>
          <p:cNvSpPr txBox="1"/>
          <p:nvPr/>
        </p:nvSpPr>
        <p:spPr>
          <a:xfrm>
            <a:off x="3601200" y="28286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Establece el nombre con el comando: git config --global user.name "Nombre Apellido".</a:t>
            </a:r>
            <a:endParaRPr sz="1350">
              <a:solidFill>
                <a:schemeClr val="dk1"/>
              </a:solidFill>
              <a:latin typeface="DM Sans"/>
              <a:ea typeface="DM Sans"/>
              <a:cs typeface="DM Sans"/>
              <a:sym typeface="DM Sans"/>
            </a:endParaRPr>
          </a:p>
        </p:txBody>
      </p:sp>
      <p:sp>
        <p:nvSpPr>
          <p:cNvPr id="424" name="Google Shape;424;p72"/>
          <p:cNvSpPr txBox="1"/>
          <p:nvPr/>
        </p:nvSpPr>
        <p:spPr>
          <a:xfrm>
            <a:off x="6143875" y="2828600"/>
            <a:ext cx="21702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Establece el correo a usar con el comando.  git config --global user.email johndoe@example.com</a:t>
            </a:r>
            <a:endParaRPr b="0" i="0" sz="1350" u="none" cap="none" strike="noStrike">
              <a:solidFill>
                <a:srgbClr val="000000"/>
              </a:solidFill>
              <a:latin typeface="DM Sans"/>
              <a:ea typeface="DM Sans"/>
              <a:cs typeface="DM Sans"/>
              <a:sym typeface="DM Sans"/>
            </a:endParaRPr>
          </a:p>
        </p:txBody>
      </p:sp>
      <p:sp>
        <p:nvSpPr>
          <p:cNvPr id="425" name="Google Shape;425;p72"/>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426" name="Google Shape;426;p72"/>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427" name="Google Shape;427;p7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73"/>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Configurando GIT por primera vez</a:t>
            </a:r>
            <a:endParaRPr b="1" sz="3500">
              <a:solidFill>
                <a:schemeClr val="lt1"/>
              </a:solidFill>
              <a:latin typeface="DM Sans"/>
              <a:ea typeface="DM Sans"/>
              <a:cs typeface="DM Sans"/>
              <a:sym typeface="DM Sans"/>
            </a:endParaRPr>
          </a:p>
        </p:txBody>
      </p:sp>
      <p:grpSp>
        <p:nvGrpSpPr>
          <p:cNvPr id="434" name="Google Shape;434;p73"/>
          <p:cNvGrpSpPr/>
          <p:nvPr/>
        </p:nvGrpSpPr>
        <p:grpSpPr>
          <a:xfrm>
            <a:off x="8212551" y="169348"/>
            <a:ext cx="738900" cy="738900"/>
            <a:chOff x="473351" y="619523"/>
            <a:chExt cx="738900" cy="738900"/>
          </a:xfrm>
        </p:grpSpPr>
        <p:sp>
          <p:nvSpPr>
            <p:cNvPr id="435" name="Google Shape;435;p7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437" name="Google Shape;437;p73"/>
          <p:cNvGraphicFramePr/>
          <p:nvPr/>
        </p:nvGraphicFramePr>
        <p:xfrm>
          <a:off x="1202775" y="1819630"/>
          <a:ext cx="3000000" cy="3000000"/>
        </p:xfrm>
        <a:graphic>
          <a:graphicData uri="http://schemas.openxmlformats.org/drawingml/2006/table">
            <a:tbl>
              <a:tblPr>
                <a:noFill/>
                <a:tableStyleId>{241B7B13-F079-4C3E-81EA-863B1676BDF2}</a:tableStyleId>
              </a:tblPr>
              <a:tblGrid>
                <a:gridCol w="6566075"/>
              </a:tblGrid>
              <a:tr h="1392175">
                <a:tc>
                  <a:txBody>
                    <a:bodyPr/>
                    <a:lstStyle/>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999999"/>
                          </a:solidFill>
                          <a:highlight>
                            <a:srgbClr val="000000"/>
                          </a:highlight>
                          <a:latin typeface="Consolas"/>
                          <a:ea typeface="Consolas"/>
                          <a:cs typeface="Consolas"/>
                          <a:sym typeface="Consolas"/>
                        </a:rPr>
                        <a:t>/* Paso 2*/</a:t>
                      </a:r>
                      <a:endParaRPr sz="1600" u="none" cap="none" strike="noStrike">
                        <a:solidFill>
                          <a:srgbClr val="00FF00"/>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3F3F3"/>
                          </a:solidFill>
                          <a:highlight>
                            <a:srgbClr val="000000"/>
                          </a:highlight>
                          <a:latin typeface="Consolas"/>
                          <a:ea typeface="Consolas"/>
                          <a:cs typeface="Consolas"/>
                          <a:sym typeface="Consolas"/>
                        </a:rPr>
                        <a:t> git config --global user.name "John Doe" </a:t>
                      </a:r>
                      <a:r>
                        <a:rPr lang="es" sz="1600" u="none" cap="none" strike="noStrike">
                          <a:solidFill>
                            <a:srgbClr val="888888"/>
                          </a:solidFill>
                          <a:highlight>
                            <a:srgbClr val="000000"/>
                          </a:highlight>
                          <a:latin typeface="Consolas"/>
                          <a:ea typeface="Consolas"/>
                          <a:cs typeface="Consolas"/>
                          <a:sym typeface="Consolas"/>
                        </a:rPr>
                        <a:t>/*Aquí </a:t>
                      </a:r>
                      <a:r>
                        <a:rPr lang="es" sz="1600">
                          <a:solidFill>
                            <a:srgbClr val="888888"/>
                          </a:solidFill>
                          <a:highlight>
                            <a:srgbClr val="000000"/>
                          </a:highlight>
                          <a:latin typeface="Consolas"/>
                          <a:ea typeface="Consolas"/>
                          <a:cs typeface="Consolas"/>
                          <a:sym typeface="Consolas"/>
                        </a:rPr>
                        <a:t>tu nombre*/</a:t>
                      </a:r>
                      <a:endParaRPr sz="1600" u="none" cap="none" strike="noStrike">
                        <a:solidFill>
                          <a:srgbClr val="888888"/>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999999"/>
                          </a:solidFill>
                          <a:highlight>
                            <a:srgbClr val="000000"/>
                          </a:highlight>
                          <a:latin typeface="Consolas"/>
                          <a:ea typeface="Consolas"/>
                          <a:cs typeface="Consolas"/>
                          <a:sym typeface="Consolas"/>
                        </a:rPr>
                        <a:t>/* Paso 3*/</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a:t>
                      </a:r>
                      <a:r>
                        <a:rPr b="1" lang="es" sz="1600" u="none" cap="none" strike="noStrike">
                          <a:solidFill>
                            <a:srgbClr val="FF00FF"/>
                          </a:solidFill>
                          <a:highlight>
                            <a:srgbClr val="000000"/>
                          </a:highlight>
                          <a:latin typeface="Consolas"/>
                          <a:ea typeface="Consolas"/>
                          <a:cs typeface="Consolas"/>
                          <a:sym typeface="Consolas"/>
                        </a:rPr>
                        <a:t>~$</a:t>
                      </a:r>
                      <a:r>
                        <a:rPr lang="es" sz="1600" u="none" cap="none" strike="noStrike">
                          <a:solidFill>
                            <a:srgbClr val="F3F3F3"/>
                          </a:solidFill>
                          <a:highlight>
                            <a:srgbClr val="000000"/>
                          </a:highlight>
                          <a:latin typeface="Consolas"/>
                          <a:ea typeface="Consolas"/>
                          <a:cs typeface="Consolas"/>
                          <a:sym typeface="Consolas"/>
                        </a:rPr>
                        <a:t> git config --global user.email </a:t>
                      </a:r>
                      <a:r>
                        <a:rPr lang="es" sz="1600" u="sng" cap="none" strike="noStrike">
                          <a:solidFill>
                            <a:schemeClr val="hlink"/>
                          </a:solidFill>
                          <a:highlight>
                            <a:srgbClr val="000000"/>
                          </a:highlight>
                          <a:latin typeface="Consolas"/>
                          <a:ea typeface="Consolas"/>
                          <a:cs typeface="Consolas"/>
                          <a:sym typeface="Consolas"/>
                          <a:hlinkClick r:id="rId4"/>
                        </a:rPr>
                        <a:t>johndoe@example.com</a:t>
                      </a:r>
                      <a:r>
                        <a:rPr lang="es" sz="1600" u="none" cap="none" strike="noStrike">
                          <a:solidFill>
                            <a:srgbClr val="F3F3F3"/>
                          </a:solidFill>
                          <a:highlight>
                            <a:srgbClr val="000000"/>
                          </a:highlight>
                          <a:latin typeface="Consolas"/>
                          <a:ea typeface="Consolas"/>
                          <a:cs typeface="Consolas"/>
                          <a:sym typeface="Consolas"/>
                        </a:rPr>
                        <a:t> </a:t>
                      </a:r>
                      <a:r>
                        <a:rPr lang="es" sz="1600" u="none" cap="none" strike="noStrike">
                          <a:solidFill>
                            <a:srgbClr val="888888"/>
                          </a:solidFill>
                          <a:highlight>
                            <a:srgbClr val="000000"/>
                          </a:highlight>
                          <a:latin typeface="Consolas"/>
                          <a:ea typeface="Consolas"/>
                          <a:cs typeface="Consolas"/>
                          <a:sym typeface="Consolas"/>
                        </a:rPr>
                        <a:t>/*Aquí t</a:t>
                      </a:r>
                      <a:r>
                        <a:rPr lang="es" sz="1600">
                          <a:solidFill>
                            <a:srgbClr val="888888"/>
                          </a:solidFill>
                          <a:highlight>
                            <a:srgbClr val="000000"/>
                          </a:highlight>
                          <a:latin typeface="Consolas"/>
                          <a:ea typeface="Consolas"/>
                          <a:cs typeface="Consolas"/>
                          <a:sym typeface="Consolas"/>
                        </a:rPr>
                        <a:t>u email*/</a:t>
                      </a:r>
                      <a:endParaRPr sz="1600" u="none" cap="none" strike="noStrike">
                        <a:solidFill>
                          <a:srgbClr val="888888"/>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4"/>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4"/>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Comprobando tu configuración</a:t>
            </a:r>
            <a:endParaRPr b="1" sz="3500">
              <a:solidFill>
                <a:schemeClr val="lt1"/>
              </a:solidFill>
              <a:latin typeface="DM Sans"/>
              <a:ea typeface="DM Sans"/>
              <a:cs typeface="DM Sans"/>
              <a:sym typeface="DM Sans"/>
            </a:endParaRPr>
          </a:p>
        </p:txBody>
      </p:sp>
      <p:grpSp>
        <p:nvGrpSpPr>
          <p:cNvPr id="444" name="Google Shape;444;p74"/>
          <p:cNvGrpSpPr/>
          <p:nvPr/>
        </p:nvGrpSpPr>
        <p:grpSpPr>
          <a:xfrm>
            <a:off x="8212551" y="169348"/>
            <a:ext cx="738900" cy="738900"/>
            <a:chOff x="473351" y="619523"/>
            <a:chExt cx="738900" cy="738900"/>
          </a:xfrm>
        </p:grpSpPr>
        <p:sp>
          <p:nvSpPr>
            <p:cNvPr id="445" name="Google Shape;445;p7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6" name="Google Shape;446;p7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47" name="Google Shape;447;p74"/>
          <p:cNvSpPr txBox="1"/>
          <p:nvPr/>
        </p:nvSpPr>
        <p:spPr>
          <a:xfrm>
            <a:off x="929100" y="1245300"/>
            <a:ext cx="74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Vamos a comprobar si guardamos bien el usuario usando el comando: git config --list</a:t>
            </a:r>
            <a:endParaRPr>
              <a:latin typeface="DM Sans"/>
              <a:ea typeface="DM Sans"/>
              <a:cs typeface="DM Sans"/>
              <a:sym typeface="DM Sans"/>
            </a:endParaRPr>
          </a:p>
        </p:txBody>
      </p:sp>
      <p:graphicFrame>
        <p:nvGraphicFramePr>
          <p:cNvPr id="448" name="Google Shape;448;p74"/>
          <p:cNvGraphicFramePr/>
          <p:nvPr/>
        </p:nvGraphicFramePr>
        <p:xfrm>
          <a:off x="1600650" y="1721705"/>
          <a:ext cx="3000000" cy="3000000"/>
        </p:xfrm>
        <a:graphic>
          <a:graphicData uri="http://schemas.openxmlformats.org/drawingml/2006/table">
            <a:tbl>
              <a:tblPr>
                <a:noFill/>
                <a:tableStyleId>{241B7B13-F079-4C3E-81EA-863B1676BDF2}</a:tableStyleId>
              </a:tblPr>
              <a:tblGrid>
                <a:gridCol w="5992350"/>
              </a:tblGrid>
              <a:tr h="2562025">
                <a:tc>
                  <a:txBody>
                    <a:bodyPr/>
                    <a:lstStyle/>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 </a:t>
                      </a:r>
                      <a:r>
                        <a:rPr lang="es" u="none" cap="none" strike="noStrike">
                          <a:solidFill>
                            <a:srgbClr val="F3F3F3"/>
                          </a:solidFill>
                          <a:highlight>
                            <a:srgbClr val="000000"/>
                          </a:highlight>
                          <a:latin typeface="Consolas"/>
                          <a:ea typeface="Consolas"/>
                          <a:cs typeface="Consolas"/>
                          <a:sym typeface="Consolas"/>
                        </a:rPr>
                        <a:t>git config --list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666666"/>
                          </a:solidFill>
                          <a:highlight>
                            <a:srgbClr val="000000"/>
                          </a:highlight>
                          <a:latin typeface="Consolas"/>
                          <a:ea typeface="Consolas"/>
                          <a:cs typeface="Consolas"/>
                          <a:sym typeface="Consolas"/>
                        </a:rPr>
                        <a:t>/* Se puede ver el usuario, el email y otros parámetros que dependerán de cada sistema operativo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user.name=John Doe</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user.email=johndoe@example.com</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color.status=auto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color.branch=auto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color.interactive=auto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color.diff=auto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a:solidFill>
                            <a:srgbClr val="888888"/>
                          </a:solidFill>
                          <a:highlight>
                            <a:srgbClr val="000000"/>
                          </a:highlight>
                          <a:latin typeface="Consolas"/>
                          <a:ea typeface="Consolas"/>
                          <a:cs typeface="Consolas"/>
                          <a:sym typeface="Consolas"/>
                        </a:rPr>
                        <a:t>/*Si la pantalla queda con un END al final, presiona </a:t>
                      </a:r>
                      <a:r>
                        <a:rPr i="1" lang="es">
                          <a:solidFill>
                            <a:srgbClr val="888888"/>
                          </a:solidFill>
                          <a:highlight>
                            <a:srgbClr val="000000"/>
                          </a:highlight>
                          <a:latin typeface="Consolas"/>
                          <a:ea typeface="Consolas"/>
                          <a:cs typeface="Consolas"/>
                          <a:sym typeface="Consolas"/>
                        </a:rPr>
                        <a:t>q</a:t>
                      </a:r>
                      <a:r>
                        <a:rPr lang="es">
                          <a:solidFill>
                            <a:srgbClr val="888888"/>
                          </a:solidFill>
                          <a:highlight>
                            <a:srgbClr val="000000"/>
                          </a:highlight>
                          <a:latin typeface="Consolas"/>
                          <a:ea typeface="Consolas"/>
                          <a:cs typeface="Consolas"/>
                          <a:sym typeface="Consolas"/>
                        </a:rPr>
                        <a:t> para salir de esa lista y volver a escribir comandos*/</a:t>
                      </a:r>
                      <a:endParaRPr>
                        <a:solidFill>
                          <a:srgbClr val="888888"/>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50" name="Google Shape;150;p39"/>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51" name="Google Shape;151;p39"/>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Git.</a:t>
            </a:r>
            <a:endParaRPr b="0" i="0" sz="1350" u="none" cap="none" strike="noStrike">
              <a:solidFill>
                <a:schemeClr val="lt1"/>
              </a:solidFill>
              <a:latin typeface="DM Sans"/>
              <a:ea typeface="DM Sans"/>
              <a:cs typeface="DM Sans"/>
              <a:sym typeface="DM Sans"/>
            </a:endParaRPr>
          </a:p>
        </p:txBody>
      </p:sp>
      <p:pic>
        <p:nvPicPr>
          <p:cNvPr id="152" name="Google Shape;152;p39"/>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153" name="Google Shape;153;p39"/>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Aprender</a:t>
            </a:r>
            <a:r>
              <a:rPr lang="es" sz="1350">
                <a:solidFill>
                  <a:schemeClr val="lt1"/>
                </a:solidFill>
                <a:latin typeface="DM Sans"/>
                <a:ea typeface="DM Sans"/>
                <a:cs typeface="DM Sans"/>
                <a:sym typeface="DM Sans"/>
              </a:rPr>
              <a:t> cómo manejar la terminal.</a:t>
            </a:r>
            <a:endParaRPr i="0" sz="1350" u="none" cap="none" strike="noStrike">
              <a:solidFill>
                <a:schemeClr val="lt1"/>
              </a:solidFill>
              <a:latin typeface="DM Sans"/>
              <a:ea typeface="DM Sans"/>
              <a:cs typeface="DM Sans"/>
              <a:sym typeface="DM Sans"/>
            </a:endParaRPr>
          </a:p>
        </p:txBody>
      </p:sp>
      <p:pic>
        <p:nvPicPr>
          <p:cNvPr id="154" name="Google Shape;154;p39"/>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55" name="Google Shape;155;p39"/>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Usar </a:t>
            </a:r>
            <a:r>
              <a:rPr lang="es" sz="1350">
                <a:solidFill>
                  <a:schemeClr val="lt1"/>
                </a:solidFill>
                <a:latin typeface="DM Sans"/>
                <a:ea typeface="DM Sans"/>
                <a:cs typeface="DM Sans"/>
                <a:sym typeface="DM Sans"/>
              </a:rPr>
              <a:t>los comandos básicos de Git.</a:t>
            </a:r>
            <a:endParaRPr b="0" i="0" sz="1350" u="none" cap="none" strike="noStrike">
              <a:solidFill>
                <a:schemeClr val="lt1"/>
              </a:solidFill>
              <a:latin typeface="DM Sans"/>
              <a:ea typeface="DM Sans"/>
              <a:cs typeface="DM Sans"/>
              <a:sym typeface="DM Sans"/>
            </a:endParaRPr>
          </a:p>
        </p:txBody>
      </p:sp>
      <p:cxnSp>
        <p:nvCxnSpPr>
          <p:cNvPr id="156" name="Google Shape;156;p39"/>
          <p:cNvCxnSpPr>
            <a:stCxn id="150" idx="2"/>
            <a:endCxn id="152"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57" name="Google Shape;157;p39"/>
          <p:cNvCxnSpPr>
            <a:stCxn id="152" idx="2"/>
            <a:endCxn id="154"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5"/>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5"/>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Comprobando tu configuración</a:t>
            </a:r>
            <a:endParaRPr b="1" sz="3500">
              <a:solidFill>
                <a:schemeClr val="lt1"/>
              </a:solidFill>
              <a:latin typeface="DM Sans"/>
              <a:ea typeface="DM Sans"/>
              <a:cs typeface="DM Sans"/>
              <a:sym typeface="DM Sans"/>
            </a:endParaRPr>
          </a:p>
        </p:txBody>
      </p:sp>
      <p:grpSp>
        <p:nvGrpSpPr>
          <p:cNvPr id="455" name="Google Shape;455;p75"/>
          <p:cNvGrpSpPr/>
          <p:nvPr/>
        </p:nvGrpSpPr>
        <p:grpSpPr>
          <a:xfrm>
            <a:off x="8212551" y="169348"/>
            <a:ext cx="738900" cy="738900"/>
            <a:chOff x="473351" y="619523"/>
            <a:chExt cx="738900" cy="738900"/>
          </a:xfrm>
        </p:grpSpPr>
        <p:sp>
          <p:nvSpPr>
            <p:cNvPr id="456" name="Google Shape;456;p7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7" name="Google Shape;457;p7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58" name="Google Shape;458;p75"/>
          <p:cNvSpPr txBox="1"/>
          <p:nvPr/>
        </p:nvSpPr>
        <p:spPr>
          <a:xfrm>
            <a:off x="929100" y="1331500"/>
            <a:ext cx="718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Puedes también comprobar qué valor tiene la clave nombre en Git ejecutando: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git config user.name</a:t>
            </a:r>
            <a:endParaRPr>
              <a:latin typeface="DM Sans"/>
              <a:ea typeface="DM Sans"/>
              <a:cs typeface="DM Sans"/>
              <a:sym typeface="DM Sans"/>
            </a:endParaRPr>
          </a:p>
        </p:txBody>
      </p:sp>
      <p:graphicFrame>
        <p:nvGraphicFramePr>
          <p:cNvPr id="459" name="Google Shape;459;p75"/>
          <p:cNvGraphicFramePr/>
          <p:nvPr/>
        </p:nvGraphicFramePr>
        <p:xfrm>
          <a:off x="1560850" y="2283175"/>
          <a:ext cx="3000000" cy="3000000"/>
        </p:xfrm>
        <a:graphic>
          <a:graphicData uri="http://schemas.openxmlformats.org/drawingml/2006/table">
            <a:tbl>
              <a:tblPr>
                <a:noFill/>
                <a:tableStyleId>{241B7B13-F079-4C3E-81EA-863B1676BDF2}</a:tableStyleId>
              </a:tblPr>
              <a:tblGrid>
                <a:gridCol w="6438675"/>
              </a:tblGrid>
              <a:tr h="949950">
                <a:tc>
                  <a:txBody>
                    <a:bodyPr/>
                    <a:lstStyle/>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 ~</a:t>
                      </a:r>
                      <a:r>
                        <a:rPr lang="es" sz="1600" u="none" cap="none" strike="noStrike">
                          <a:solidFill>
                            <a:srgbClr val="F3F3F3"/>
                          </a:solidFill>
                          <a:highlight>
                            <a:srgbClr val="000000"/>
                          </a:highlight>
                          <a:latin typeface="Consolas"/>
                          <a:ea typeface="Consolas"/>
                          <a:cs typeface="Consolas"/>
                          <a:sym typeface="Consolas"/>
                        </a:rPr>
                        <a:t>$ git config user.name</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John Doe</a:t>
                      </a:r>
                      <a:endParaRPr sz="1800">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
        <p:nvSpPr>
          <p:cNvPr id="460" name="Google Shape;460;p75"/>
          <p:cNvSpPr txBox="1"/>
          <p:nvPr/>
        </p:nvSpPr>
        <p:spPr>
          <a:xfrm>
            <a:off x="1120650" y="3381100"/>
            <a:ext cx="68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Puedes consultar de la misma manera user.email</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6"/>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76"/>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Obteniendo ayuda</a:t>
            </a:r>
            <a:endParaRPr b="1" sz="3500">
              <a:solidFill>
                <a:schemeClr val="lt1"/>
              </a:solidFill>
              <a:latin typeface="DM Sans"/>
              <a:ea typeface="DM Sans"/>
              <a:cs typeface="DM Sans"/>
              <a:sym typeface="DM Sans"/>
            </a:endParaRPr>
          </a:p>
        </p:txBody>
      </p:sp>
      <p:grpSp>
        <p:nvGrpSpPr>
          <p:cNvPr id="467" name="Google Shape;467;p76"/>
          <p:cNvGrpSpPr/>
          <p:nvPr/>
        </p:nvGrpSpPr>
        <p:grpSpPr>
          <a:xfrm>
            <a:off x="8212551" y="169348"/>
            <a:ext cx="738900" cy="738900"/>
            <a:chOff x="473351" y="619523"/>
            <a:chExt cx="738900" cy="738900"/>
          </a:xfrm>
        </p:grpSpPr>
        <p:sp>
          <p:nvSpPr>
            <p:cNvPr id="468" name="Google Shape;468;p7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9" name="Google Shape;469;p7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70" name="Google Shape;470;p76"/>
          <p:cNvSpPr txBox="1"/>
          <p:nvPr/>
        </p:nvSpPr>
        <p:spPr>
          <a:xfrm>
            <a:off x="883600" y="1361200"/>
            <a:ext cx="71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alguna vez necesitas ayuda usando Git, hay varias formas de ver la página web del manual (manpage) para cualquier comando de Git (recuerda reemplazar &lt;comando&gt; por el comando para el cual requieres ayuda:</a:t>
            </a:r>
            <a:endParaRPr>
              <a:latin typeface="DM Sans"/>
              <a:ea typeface="DM Sans"/>
              <a:cs typeface="DM Sans"/>
              <a:sym typeface="DM Sans"/>
            </a:endParaRPr>
          </a:p>
        </p:txBody>
      </p:sp>
      <p:graphicFrame>
        <p:nvGraphicFramePr>
          <p:cNvPr id="471" name="Google Shape;471;p76"/>
          <p:cNvGraphicFramePr/>
          <p:nvPr/>
        </p:nvGraphicFramePr>
        <p:xfrm>
          <a:off x="1857975" y="2450525"/>
          <a:ext cx="3000000" cy="3000000"/>
        </p:xfrm>
        <a:graphic>
          <a:graphicData uri="http://schemas.openxmlformats.org/drawingml/2006/table">
            <a:tbl>
              <a:tblPr>
                <a:noFill/>
                <a:tableStyleId>{241B7B13-F079-4C3E-81EA-863B1676BDF2}</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666666"/>
                          </a:solidFill>
                          <a:highlight>
                            <a:srgbClr val="000000"/>
                          </a:highlight>
                          <a:latin typeface="Consolas"/>
                          <a:ea typeface="Consolas"/>
                          <a:cs typeface="Consolas"/>
                          <a:sym typeface="Consolas"/>
                        </a:rPr>
                        <a:t>/*</a:t>
                      </a:r>
                      <a:r>
                        <a:rPr lang="es" sz="1600">
                          <a:solidFill>
                            <a:srgbClr val="666666"/>
                          </a:solidFill>
                          <a:highlight>
                            <a:srgbClr val="000000"/>
                          </a:highlight>
                          <a:latin typeface="Consolas"/>
                          <a:ea typeface="Consolas"/>
                          <a:cs typeface="Consolas"/>
                          <a:sym typeface="Consolas"/>
                        </a:rPr>
                        <a:t>Ambos</a:t>
                      </a:r>
                      <a:r>
                        <a:rPr lang="es" sz="1600" u="none" cap="none" strike="noStrike">
                          <a:solidFill>
                            <a:srgbClr val="666666"/>
                          </a:solidFill>
                          <a:highlight>
                            <a:srgbClr val="000000"/>
                          </a:highlight>
                          <a:latin typeface="Consolas"/>
                          <a:ea typeface="Consolas"/>
                          <a:cs typeface="Consolas"/>
                          <a:sym typeface="Consolas"/>
                        </a:rPr>
                        <a:t> comandos disparan la ayuda de Git*/</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3F3F3"/>
                          </a:solidFill>
                          <a:highlight>
                            <a:srgbClr val="000000"/>
                          </a:highlight>
                          <a:latin typeface="Consolas"/>
                          <a:ea typeface="Consolas"/>
                          <a:cs typeface="Consolas"/>
                          <a:sym typeface="Consolas"/>
                        </a:rPr>
                        <a:t>$ git help &lt;</a:t>
                      </a:r>
                      <a:r>
                        <a:rPr lang="es" sz="1600">
                          <a:solidFill>
                            <a:srgbClr val="F3F3F3"/>
                          </a:solidFill>
                          <a:highlight>
                            <a:srgbClr val="000000"/>
                          </a:highlight>
                          <a:latin typeface="Consolas"/>
                          <a:ea typeface="Consolas"/>
                          <a:cs typeface="Consolas"/>
                          <a:sym typeface="Consolas"/>
                        </a:rPr>
                        <a:t>comando&gt;</a:t>
                      </a:r>
                      <a:r>
                        <a:rPr lang="es" sz="1600" u="none" cap="none" strike="noStrike">
                          <a:solidFill>
                            <a:srgbClr val="F3F3F3"/>
                          </a:solidFill>
                          <a:highlight>
                            <a:srgbClr val="000000"/>
                          </a:highlight>
                          <a:latin typeface="Consolas"/>
                          <a:ea typeface="Consolas"/>
                          <a:cs typeface="Consolas"/>
                          <a:sym typeface="Consolas"/>
                        </a:rPr>
                        <a:t> </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3F3F3"/>
                          </a:solidFill>
                          <a:highlight>
                            <a:srgbClr val="000000"/>
                          </a:highlight>
                          <a:latin typeface="Consolas"/>
                          <a:ea typeface="Consolas"/>
                          <a:cs typeface="Consolas"/>
                          <a:sym typeface="Consolas"/>
                        </a:rPr>
                        <a:t>$ git </a:t>
                      </a:r>
                      <a:r>
                        <a:rPr lang="es" sz="1600">
                          <a:solidFill>
                            <a:srgbClr val="F3F3F3"/>
                          </a:solidFill>
                          <a:highlight>
                            <a:srgbClr val="000000"/>
                          </a:highlight>
                          <a:latin typeface="Consolas"/>
                          <a:ea typeface="Consolas"/>
                          <a:cs typeface="Consolas"/>
                          <a:sym typeface="Consolas"/>
                        </a:rPr>
                        <a:t>&lt;comando&gt;</a:t>
                      </a:r>
                      <a:r>
                        <a:rPr lang="es" sz="1600" u="none" cap="none" strike="noStrike">
                          <a:solidFill>
                            <a:srgbClr val="F3F3F3"/>
                          </a:solidFill>
                          <a:highlight>
                            <a:srgbClr val="000000"/>
                          </a:highlight>
                          <a:latin typeface="Consolas"/>
                          <a:ea typeface="Consolas"/>
                          <a:cs typeface="Consolas"/>
                          <a:sym typeface="Consolas"/>
                        </a:rPr>
                        <a:t>--help</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600">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a:solidFill>
                            <a:srgbClr val="666666"/>
                          </a:solidFill>
                          <a:highlight>
                            <a:srgbClr val="000000"/>
                          </a:highlight>
                          <a:latin typeface="Consolas"/>
                          <a:ea typeface="Consolas"/>
                          <a:cs typeface="Consolas"/>
                          <a:sym typeface="Consolas"/>
                        </a:rPr>
                        <a:t>/*Ejemplo*/</a:t>
                      </a:r>
                      <a:endParaRPr sz="1600">
                        <a:solidFill>
                          <a:srgbClr val="666666"/>
                        </a:solidFill>
                        <a:highlight>
                          <a:srgbClr val="000000"/>
                        </a:highlight>
                        <a:latin typeface="Consolas"/>
                        <a:ea typeface="Consolas"/>
                        <a:cs typeface="Consolas"/>
                        <a:sym typeface="Consolas"/>
                      </a:endParaRPr>
                    </a:p>
                    <a:p>
                      <a:pPr indent="0" lvl="0" marL="0" rtl="0" algn="l">
                        <a:spcBef>
                          <a:spcPts val="0"/>
                        </a:spcBef>
                        <a:spcAft>
                          <a:spcPts val="0"/>
                        </a:spcAft>
                        <a:buClr>
                          <a:schemeClr val="dk1"/>
                        </a:buClr>
                        <a:buSzPts val="1800"/>
                        <a:buFont typeface="Arial"/>
                        <a:buNone/>
                      </a:pPr>
                      <a:r>
                        <a:rPr lang="es" sz="1600">
                          <a:solidFill>
                            <a:srgbClr val="00FF00"/>
                          </a:solidFill>
                          <a:highlight>
                            <a:schemeClr val="dk1"/>
                          </a:highlight>
                          <a:latin typeface="Consolas"/>
                          <a:ea typeface="Consolas"/>
                          <a:cs typeface="Consolas"/>
                          <a:sym typeface="Consolas"/>
                        </a:rPr>
                        <a:t>john@MyShopSolutions</a:t>
                      </a:r>
                      <a:r>
                        <a:rPr lang="es" sz="1600">
                          <a:solidFill>
                            <a:srgbClr val="FF00FF"/>
                          </a:solidFill>
                          <a:highlight>
                            <a:schemeClr val="dk1"/>
                          </a:highlight>
                          <a:latin typeface="Consolas"/>
                          <a:ea typeface="Consolas"/>
                          <a:cs typeface="Consolas"/>
                          <a:sym typeface="Consolas"/>
                        </a:rPr>
                        <a:t>: ~</a:t>
                      </a:r>
                      <a:r>
                        <a:rPr lang="es" sz="1600">
                          <a:solidFill>
                            <a:srgbClr val="F3F3F3"/>
                          </a:solidFill>
                          <a:highlight>
                            <a:schemeClr val="dk1"/>
                          </a:highlight>
                          <a:latin typeface="Consolas"/>
                          <a:ea typeface="Consolas"/>
                          <a:cs typeface="Consolas"/>
                          <a:sym typeface="Consolas"/>
                        </a:rPr>
                        <a:t>$ git help config</a:t>
                      </a:r>
                      <a:endParaRPr sz="1600">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Resumen</a:t>
            </a:r>
            <a:endParaRPr b="1" i="0" sz="4000" u="none" cap="none" strike="noStrike">
              <a:solidFill>
                <a:schemeClr val="dk1"/>
              </a:solidFill>
              <a:latin typeface="DM Sans"/>
              <a:ea typeface="DM Sans"/>
              <a:cs typeface="DM Sans"/>
              <a:sym typeface="DM Sans"/>
            </a:endParaRPr>
          </a:p>
        </p:txBody>
      </p:sp>
      <p:sp>
        <p:nvSpPr>
          <p:cNvPr id="477" name="Google Shape;477;p77"/>
          <p:cNvSpPr txBox="1"/>
          <p:nvPr/>
        </p:nvSpPr>
        <p:spPr>
          <a:xfrm>
            <a:off x="473350" y="1908175"/>
            <a:ext cx="5388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Deberías tener un conocimiento básico de qué es Git.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También deberías tener funcionando en tu sistema una versión de Git configurada con tu identidad.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el momento de aprender algunos fundamentos de Git.</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Creando repositorios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un repositorio?</a:t>
            </a:r>
            <a:endParaRPr b="1" i="0" sz="4000" u="none" cap="none" strike="noStrike">
              <a:solidFill>
                <a:schemeClr val="dk1"/>
              </a:solidFill>
              <a:latin typeface="DM Sans"/>
              <a:ea typeface="DM Sans"/>
              <a:cs typeface="DM Sans"/>
              <a:sym typeface="DM Sans"/>
            </a:endParaRPr>
          </a:p>
        </p:txBody>
      </p:sp>
      <p:sp>
        <p:nvSpPr>
          <p:cNvPr id="488" name="Google Shape;488;p79"/>
          <p:cNvSpPr txBox="1"/>
          <p:nvPr/>
        </p:nvSpPr>
        <p:spPr>
          <a:xfrm>
            <a:off x="473350" y="1908175"/>
            <a:ext cx="56280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Un repositorio es un </a:t>
            </a:r>
            <a:r>
              <a:rPr lang="es" sz="1350">
                <a:highlight>
                  <a:srgbClr val="EAFF6A"/>
                </a:highlight>
                <a:latin typeface="DM Sans"/>
                <a:ea typeface="DM Sans"/>
                <a:cs typeface="DM Sans"/>
                <a:sym typeface="DM Sans"/>
              </a:rPr>
              <a:t>espacio centralizado donde se almacena, organiza, mantiene y difunde información.</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Será “la carpeta” o espacio donde guardarás tu proyecto, para más adelante compartirlo con el equipo a través de un repositorio en la nube (en internet, por ejemplo en GitHub).</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INIT</a:t>
            </a:r>
            <a:endParaRPr b="1" i="0" sz="4000" u="none" cap="none" strike="noStrike">
              <a:solidFill>
                <a:schemeClr val="dk1"/>
              </a:solidFill>
              <a:latin typeface="DM Sans"/>
              <a:ea typeface="DM Sans"/>
              <a:cs typeface="DM Sans"/>
              <a:sym typeface="DM Sans"/>
            </a:endParaRPr>
          </a:p>
        </p:txBody>
      </p:sp>
      <p:sp>
        <p:nvSpPr>
          <p:cNvPr id="494" name="Google Shape;494;p80"/>
          <p:cNvSpPr txBox="1"/>
          <p:nvPr/>
        </p:nvSpPr>
        <p:spPr>
          <a:xfrm>
            <a:off x="473350" y="1908175"/>
            <a:ext cx="5158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Este comando se usa para crear un nuevo repositorio en Git. Nos crea un repositorio de manera local y lo hará en la carpeta donde estamos posicionados. También se le puede pasar [nombre_de_la_carpeta] y creará una con ese nombre.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8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aphicFrame>
        <p:nvGraphicFramePr>
          <p:cNvPr id="500" name="Google Shape;500;p81"/>
          <p:cNvGraphicFramePr/>
          <p:nvPr/>
        </p:nvGraphicFramePr>
        <p:xfrm>
          <a:off x="413713" y="688350"/>
          <a:ext cx="3000000" cy="3000000"/>
        </p:xfrm>
        <a:graphic>
          <a:graphicData uri="http://schemas.openxmlformats.org/drawingml/2006/table">
            <a:tbl>
              <a:tblPr>
                <a:noFill/>
                <a:tableStyleId>{241B7B13-F079-4C3E-81EA-863B1676BDF2}</a:tableStyleId>
              </a:tblPr>
              <a:tblGrid>
                <a:gridCol w="8316575"/>
              </a:tblGrid>
              <a:tr h="3439575">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1: Me ubico en la carpeta donde quiero crear mi proyecto, usando el comando de consola cd y la ruta relativa desde donde estoy y hacia donde quiero ir*/</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3F3F3"/>
                          </a:solidFill>
                          <a:highlight>
                            <a:srgbClr val="000000"/>
                          </a:highlight>
                          <a:latin typeface="Consolas"/>
                          <a:ea typeface="Consolas"/>
                          <a:cs typeface="Consolas"/>
                          <a:sym typeface="Consolas"/>
                        </a:rPr>
                        <a:t>$ cd Documents/Proyectos_Coder/</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666666"/>
                          </a:solidFill>
                          <a:highlight>
                            <a:srgbClr val="000000"/>
                          </a:highlight>
                          <a:latin typeface="Consolas"/>
                          <a:ea typeface="Consolas"/>
                          <a:cs typeface="Consolas"/>
                          <a:sym typeface="Consolas"/>
                        </a:rPr>
                        <a:t>/* Paso 2: Ya dentro de la carpeta inicio el proyecto con el nombre que le asigne a mi repositorio*/</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a:t>
                      </a:r>
                      <a:r>
                        <a:rPr lang="es" u="none" cap="none" strike="noStrike">
                          <a:solidFill>
                            <a:srgbClr val="F3F3F3"/>
                          </a:solidFill>
                          <a:highlight>
                            <a:srgbClr val="000000"/>
                          </a:highlight>
                          <a:latin typeface="Consolas"/>
                          <a:ea typeface="Consolas"/>
                          <a:cs typeface="Consolas"/>
                          <a:sym typeface="Consolas"/>
                        </a:rPr>
                        <a:t>$ git init mi_repositorio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Arrojará el siguiente mensaje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Initialized empty Git repository in /home/usuario/Documents/Proyectos_Coder/mi_repositorio/.git/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666666"/>
                          </a:solidFill>
                          <a:highlight>
                            <a:srgbClr val="000000"/>
                          </a:highlight>
                          <a:latin typeface="Consolas"/>
                          <a:ea typeface="Consolas"/>
                          <a:cs typeface="Consolas"/>
                          <a:sym typeface="Consolas"/>
                        </a:rPr>
                        <a:t>/* Paso 3: Comprobamos que el repositorio se creó usando el comando dir para listar el contenido de /Documents/Proyectos Coder*/</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a:t>
                      </a:r>
                      <a:r>
                        <a:rPr lang="es" u="none" cap="none" strike="noStrike">
                          <a:solidFill>
                            <a:srgbClr val="F3F3F3"/>
                          </a:solidFill>
                          <a:highlight>
                            <a:srgbClr val="000000"/>
                          </a:highlight>
                          <a:latin typeface="Consolas"/>
                          <a:ea typeface="Consolas"/>
                          <a:cs typeface="Consolas"/>
                          <a:sym typeface="Consolas"/>
                        </a:rPr>
                        <a:t>$ dir</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mi_repositorio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434343"/>
                          </a:solidFill>
                          <a:highlight>
                            <a:srgbClr val="000000"/>
                          </a:highlight>
                          <a:latin typeface="Consolas"/>
                          <a:ea typeface="Consolas"/>
                          <a:cs typeface="Consolas"/>
                          <a:sym typeface="Consolas"/>
                        </a:rPr>
                        <a:t>/* Paso 4: Me ubico en mi repositorio con el comando cd */</a:t>
                      </a:r>
                      <a:endParaRPr u="none" cap="none" strike="noStrike">
                        <a:solidFill>
                          <a:srgbClr val="43434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a:t>
                      </a:r>
                      <a:r>
                        <a:rPr lang="es" u="none" cap="none" strike="noStrike">
                          <a:solidFill>
                            <a:srgbClr val="F3F3F3"/>
                          </a:solidFill>
                          <a:highlight>
                            <a:srgbClr val="000000"/>
                          </a:highlight>
                          <a:latin typeface="Consolas"/>
                          <a:ea typeface="Consolas"/>
                          <a:cs typeface="Consolas"/>
                          <a:sym typeface="Consolas"/>
                        </a:rPr>
                        <a:t>$ cd mi_repositorio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a:t>
                      </a:r>
                      <a:endParaRPr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grpSp>
        <p:nvGrpSpPr>
          <p:cNvPr id="501" name="Google Shape;501;p81"/>
          <p:cNvGrpSpPr/>
          <p:nvPr/>
        </p:nvGrpSpPr>
        <p:grpSpPr>
          <a:xfrm>
            <a:off x="8212551" y="169348"/>
            <a:ext cx="738900" cy="738900"/>
            <a:chOff x="473351" y="619523"/>
            <a:chExt cx="738900" cy="738900"/>
          </a:xfrm>
        </p:grpSpPr>
        <p:sp>
          <p:nvSpPr>
            <p:cNvPr id="502" name="Google Shape;502;p8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3" name="Google Shape;503;p81"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504" name="Google Shape;504;p81"/>
          <p:cNvSpPr txBox="1"/>
          <p:nvPr/>
        </p:nvSpPr>
        <p:spPr>
          <a:xfrm>
            <a:off x="437563" y="1335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INIT</a:t>
            </a:r>
            <a:endParaRPr b="1" sz="350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2"/>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a:p>
        </p:txBody>
      </p:sp>
      <p:sp>
        <p:nvSpPr>
          <p:cNvPr id="510" name="Google Shape;510;p82"/>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GIT STATUS</a:t>
            </a:r>
            <a:endParaRPr b="1" sz="3500">
              <a:solidFill>
                <a:schemeClr val="lt1"/>
              </a:solidFill>
              <a:latin typeface="DM Sans"/>
              <a:ea typeface="DM Sans"/>
              <a:cs typeface="DM Sans"/>
              <a:sym typeface="DM Sans"/>
            </a:endParaRPr>
          </a:p>
        </p:txBody>
      </p:sp>
      <p:grpSp>
        <p:nvGrpSpPr>
          <p:cNvPr id="511" name="Google Shape;511;p82"/>
          <p:cNvGrpSpPr/>
          <p:nvPr/>
        </p:nvGrpSpPr>
        <p:grpSpPr>
          <a:xfrm>
            <a:off x="8212551" y="169348"/>
            <a:ext cx="738900" cy="738900"/>
            <a:chOff x="473351" y="619523"/>
            <a:chExt cx="738900" cy="738900"/>
          </a:xfrm>
        </p:grpSpPr>
        <p:sp>
          <p:nvSpPr>
            <p:cNvPr id="512" name="Google Shape;512;p8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p8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14" name="Google Shape;514;p82"/>
          <p:cNvSpPr txBox="1"/>
          <p:nvPr/>
        </p:nvSpPr>
        <p:spPr>
          <a:xfrm>
            <a:off x="929100" y="1331500"/>
            <a:ext cx="718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Ya hemos visto cómo inicializar un repositorio localmente utilizando git init. Ahora nos toca crear los archivos que vamos a usar en este repositorio.</a:t>
            </a:r>
            <a:endParaRPr>
              <a:latin typeface="DM Sans"/>
              <a:ea typeface="DM Sans"/>
              <a:cs typeface="DM Sans"/>
              <a:sym typeface="DM Sans"/>
            </a:endParaRPr>
          </a:p>
        </p:txBody>
      </p:sp>
      <p:sp>
        <p:nvSpPr>
          <p:cNvPr id="515" name="Google Shape;515;p82"/>
          <p:cNvSpPr txBox="1"/>
          <p:nvPr/>
        </p:nvSpPr>
        <p:spPr>
          <a:xfrm>
            <a:off x="818125" y="2219675"/>
            <a:ext cx="276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Trabajaremos con Visual Studio Code.</a:t>
            </a:r>
            <a:endParaRPr/>
          </a:p>
          <a:p>
            <a:pPr indent="0" lvl="0" marL="0" rtl="0" algn="l">
              <a:spcBef>
                <a:spcPts val="0"/>
              </a:spcBef>
              <a:spcAft>
                <a:spcPts val="0"/>
              </a:spcAft>
              <a:buNone/>
            </a:pPr>
            <a:r>
              <a:rPr lang="es"/>
              <a:t>Lo primero será abrir el repositorio que acabamos de crear</a:t>
            </a:r>
            <a:endParaRPr/>
          </a:p>
        </p:txBody>
      </p:sp>
      <p:pic>
        <p:nvPicPr>
          <p:cNvPr id="516" name="Google Shape;516;p82"/>
          <p:cNvPicPr preferRelativeResize="0"/>
          <p:nvPr/>
        </p:nvPicPr>
        <p:blipFill>
          <a:blip r:embed="rId4">
            <a:alphaModFix/>
          </a:blip>
          <a:stretch>
            <a:fillRect/>
          </a:stretch>
        </p:blipFill>
        <p:spPr>
          <a:xfrm>
            <a:off x="3787975" y="1947100"/>
            <a:ext cx="4324925" cy="2526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3"/>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a:t>     </a:t>
            </a:r>
            <a:endParaRPr/>
          </a:p>
          <a:p>
            <a:pPr indent="0" lvl="0" marL="0" marR="0" rtl="0" algn="l">
              <a:lnSpc>
                <a:spcPct val="100000"/>
              </a:lnSpc>
              <a:spcBef>
                <a:spcPts val="0"/>
              </a:spcBef>
              <a:spcAft>
                <a:spcPts val="0"/>
              </a:spcAft>
              <a:buClr>
                <a:schemeClr val="dk1"/>
              </a:buClr>
              <a:buSzPts val="1100"/>
              <a:buFont typeface="Arial"/>
              <a:buNone/>
            </a:pPr>
            <a:r>
              <a:t/>
            </a:r>
            <a:endParaRPr/>
          </a:p>
        </p:txBody>
      </p:sp>
      <p:sp>
        <p:nvSpPr>
          <p:cNvPr id="522" name="Google Shape;522;p83"/>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GIT STATUS</a:t>
            </a:r>
            <a:endParaRPr b="1" sz="3500">
              <a:solidFill>
                <a:schemeClr val="lt1"/>
              </a:solidFill>
              <a:latin typeface="DM Sans"/>
              <a:ea typeface="DM Sans"/>
              <a:cs typeface="DM Sans"/>
              <a:sym typeface="DM Sans"/>
            </a:endParaRPr>
          </a:p>
        </p:txBody>
      </p:sp>
      <p:grpSp>
        <p:nvGrpSpPr>
          <p:cNvPr id="523" name="Google Shape;523;p83"/>
          <p:cNvGrpSpPr/>
          <p:nvPr/>
        </p:nvGrpSpPr>
        <p:grpSpPr>
          <a:xfrm>
            <a:off x="8212551" y="169348"/>
            <a:ext cx="738900" cy="738900"/>
            <a:chOff x="473351" y="619523"/>
            <a:chExt cx="738900" cy="738900"/>
          </a:xfrm>
        </p:grpSpPr>
        <p:sp>
          <p:nvSpPr>
            <p:cNvPr id="524" name="Google Shape;524;p8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8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26" name="Google Shape;526;p83"/>
          <p:cNvSpPr txBox="1"/>
          <p:nvPr/>
        </p:nvSpPr>
        <p:spPr>
          <a:xfrm>
            <a:off x="929100" y="1255300"/>
            <a:ext cx="71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Luego creamos un archivo index.html que se guardará en el repositorio</a:t>
            </a:r>
            <a:endParaRPr>
              <a:latin typeface="DM Sans"/>
              <a:ea typeface="DM Sans"/>
              <a:cs typeface="DM Sans"/>
              <a:sym typeface="DM Sans"/>
            </a:endParaRPr>
          </a:p>
        </p:txBody>
      </p:sp>
      <p:pic>
        <p:nvPicPr>
          <p:cNvPr id="527" name="Google Shape;527;p83"/>
          <p:cNvPicPr preferRelativeResize="0"/>
          <p:nvPr/>
        </p:nvPicPr>
        <p:blipFill rotWithShape="1">
          <a:blip r:embed="rId4">
            <a:alphaModFix/>
          </a:blip>
          <a:srcRect b="15354" l="0" r="0" t="0"/>
          <a:stretch/>
        </p:blipFill>
        <p:spPr>
          <a:xfrm>
            <a:off x="1761525" y="1655500"/>
            <a:ext cx="5670600" cy="28283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4"/>
          <p:cNvSpPr/>
          <p:nvPr/>
        </p:nvSpPr>
        <p:spPr>
          <a:xfrm>
            <a:off x="647400" y="1189150"/>
            <a:ext cx="79251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a:t>     </a:t>
            </a:r>
            <a:endParaRPr/>
          </a:p>
          <a:p>
            <a:pPr indent="0" lvl="0" marL="0" marR="0" rtl="0" algn="l">
              <a:lnSpc>
                <a:spcPct val="100000"/>
              </a:lnSpc>
              <a:spcBef>
                <a:spcPts val="0"/>
              </a:spcBef>
              <a:spcAft>
                <a:spcPts val="0"/>
              </a:spcAft>
              <a:buClr>
                <a:schemeClr val="dk1"/>
              </a:buClr>
              <a:buSzPts val="1100"/>
              <a:buFont typeface="Arial"/>
              <a:buNone/>
            </a:pPr>
            <a:r>
              <a:t/>
            </a:r>
            <a:endParaRPr/>
          </a:p>
        </p:txBody>
      </p:sp>
      <p:sp>
        <p:nvSpPr>
          <p:cNvPr id="533" name="Google Shape;533;p84"/>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GIT STATUS</a:t>
            </a:r>
            <a:endParaRPr b="1" sz="3500">
              <a:solidFill>
                <a:schemeClr val="lt1"/>
              </a:solidFill>
              <a:latin typeface="DM Sans"/>
              <a:ea typeface="DM Sans"/>
              <a:cs typeface="DM Sans"/>
              <a:sym typeface="DM Sans"/>
            </a:endParaRPr>
          </a:p>
        </p:txBody>
      </p:sp>
      <p:grpSp>
        <p:nvGrpSpPr>
          <p:cNvPr id="534" name="Google Shape;534;p84"/>
          <p:cNvGrpSpPr/>
          <p:nvPr/>
        </p:nvGrpSpPr>
        <p:grpSpPr>
          <a:xfrm>
            <a:off x="8212551" y="169348"/>
            <a:ext cx="738900" cy="738900"/>
            <a:chOff x="473351" y="619523"/>
            <a:chExt cx="738900" cy="738900"/>
          </a:xfrm>
        </p:grpSpPr>
        <p:sp>
          <p:nvSpPr>
            <p:cNvPr id="535" name="Google Shape;535;p8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6" name="Google Shape;536;p8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37" name="Google Shape;537;p84"/>
          <p:cNvSpPr txBox="1"/>
          <p:nvPr/>
        </p:nvSpPr>
        <p:spPr>
          <a:xfrm>
            <a:off x="929100" y="1189150"/>
            <a:ext cx="7183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Vamos a la terminal de VSC y con el comando git status chequeamos el estado de nuestro repositorio</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538" name="Google Shape;538;p84"/>
          <p:cNvGraphicFramePr/>
          <p:nvPr/>
        </p:nvGraphicFramePr>
        <p:xfrm>
          <a:off x="805938" y="1839225"/>
          <a:ext cx="3000000" cy="3000000"/>
        </p:xfrm>
        <a:graphic>
          <a:graphicData uri="http://schemas.openxmlformats.org/drawingml/2006/table">
            <a:tbl>
              <a:tblPr>
                <a:noFill/>
                <a:tableStyleId>{241B7B13-F079-4C3E-81EA-863B1676BDF2}</a:tableStyleId>
              </a:tblPr>
              <a:tblGrid>
                <a:gridCol w="75321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00FF00"/>
                          </a:solidFill>
                          <a:highlight>
                            <a:srgbClr val="000000"/>
                          </a:highlight>
                          <a:latin typeface="Consolas"/>
                          <a:ea typeface="Consolas"/>
                          <a:cs typeface="Consolas"/>
                          <a:sym typeface="Consolas"/>
                        </a:rPr>
                        <a:t>john@MyShopSolutions</a:t>
                      </a:r>
                      <a:r>
                        <a:rPr lang="es" sz="1300" u="none" cap="none" strike="noStrike">
                          <a:solidFill>
                            <a:srgbClr val="FF00FF"/>
                          </a:solidFill>
                          <a:highlight>
                            <a:srgbClr val="000000"/>
                          </a:highlight>
                          <a:latin typeface="Consolas"/>
                          <a:ea typeface="Consolas"/>
                          <a:cs typeface="Consolas"/>
                          <a:sym typeface="Consolas"/>
                        </a:rPr>
                        <a:t> :~</a:t>
                      </a:r>
                      <a:r>
                        <a:rPr lang="es" sz="1300" u="none" cap="none" strike="noStrike">
                          <a:solidFill>
                            <a:srgbClr val="FFFF00"/>
                          </a:solidFill>
                          <a:highlight>
                            <a:srgbClr val="000000"/>
                          </a:highlight>
                          <a:latin typeface="Consolas"/>
                          <a:ea typeface="Consolas"/>
                          <a:cs typeface="Consolas"/>
                          <a:sym typeface="Consolas"/>
                        </a:rPr>
                        <a:t>/Documents/Proyectos_Coder/mi_repositorio</a:t>
                      </a:r>
                      <a:r>
                        <a:rPr lang="es" sz="1300">
                          <a:solidFill>
                            <a:srgbClr val="F3F3F3"/>
                          </a:solidFill>
                          <a:highlight>
                            <a:srgbClr val="000000"/>
                          </a:highlight>
                          <a:latin typeface="Consolas"/>
                          <a:ea typeface="Consolas"/>
                          <a:cs typeface="Consolas"/>
                          <a:sym typeface="Consolas"/>
                        </a:rPr>
                        <a:t>$</a:t>
                      </a:r>
                      <a:r>
                        <a:rPr lang="es" sz="1300" u="none" cap="none" strike="noStrike">
                          <a:solidFill>
                            <a:srgbClr val="F3F3F3"/>
                          </a:solidFill>
                          <a:highlight>
                            <a:srgbClr val="000000"/>
                          </a:highlight>
                          <a:latin typeface="Consolas"/>
                          <a:ea typeface="Consolas"/>
                          <a:cs typeface="Consolas"/>
                          <a:sym typeface="Consolas"/>
                        </a:rPr>
                        <a:t> git status</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On branch master</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No commits yet</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Untracked files:</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  (use "git add &lt;file&gt;..." to include in what will be committed)</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        </a:t>
                      </a:r>
                      <a:r>
                        <a:rPr lang="es" sz="1300" u="none" cap="none" strike="noStrike">
                          <a:solidFill>
                            <a:srgbClr val="FF0000"/>
                          </a:solidFill>
                          <a:highlight>
                            <a:srgbClr val="000000"/>
                          </a:highlight>
                          <a:latin typeface="Consolas"/>
                          <a:ea typeface="Consolas"/>
                          <a:cs typeface="Consolas"/>
                          <a:sym typeface="Consolas"/>
                        </a:rPr>
                        <a:t>index.html</a:t>
                      </a:r>
                      <a:endParaRPr sz="1300" u="none" cap="none" strike="noStrike">
                        <a:solidFill>
                          <a:srgbClr val="FF0000"/>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nothing added to commit but untracked files present (use "git add" to track)</a:t>
                      </a:r>
                      <a:endParaRPr sz="1300"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05 - Parte II</a:t>
            </a:r>
            <a:endParaRPr b="0" i="0" sz="1400" u="none" cap="none" strike="noStrike">
              <a:solidFill>
                <a:srgbClr val="000000"/>
              </a:solidFill>
              <a:latin typeface="DM Sans"/>
              <a:ea typeface="DM Sans"/>
              <a:cs typeface="DM Sans"/>
              <a:sym typeface="DM Sans"/>
            </a:endParaRPr>
          </a:p>
        </p:txBody>
      </p:sp>
      <p:sp>
        <p:nvSpPr>
          <p:cNvPr id="163" name="Google Shape;163;p40"/>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164" name="Google Shape;164;p40"/>
          <p:cNvSpPr txBox="1"/>
          <p:nvPr/>
        </p:nvSpPr>
        <p:spPr>
          <a:xfrm>
            <a:off x="465275" y="1788450"/>
            <a:ext cx="3834600" cy="25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Framework:</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marco de trabajo, un conjunto de herramientas y código para trabajar de acuerdo con una metodología, utilizando determinados patrones.</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Bootstrap:</a:t>
            </a:r>
            <a:r>
              <a:rPr lang="es" sz="1350">
                <a:solidFill>
                  <a:schemeClr val="dk1"/>
                </a:solidFill>
                <a:latin typeface="DM Sans"/>
                <a:ea typeface="DM Sans"/>
                <a:cs typeface="DM Sans"/>
                <a:sym typeface="DM Sans"/>
              </a:rPr>
              <a:t> Es un framework que permite crear interfaces web con CSS y JavaScript. Adapta la interfaz del sitio web al tamaño del dispositivo en que se visualice logrando sitios responsive de forma sencilla.</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165" name="Google Shape;165;p40"/>
          <p:cNvSpPr txBox="1"/>
          <p:nvPr/>
        </p:nvSpPr>
        <p:spPr>
          <a:xfrm>
            <a:off x="4519500" y="1788450"/>
            <a:ext cx="3834600" cy="22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CDN:</a:t>
            </a:r>
            <a:r>
              <a:rPr b="1" lang="es" sz="1350">
                <a:solidFill>
                  <a:schemeClr val="dk1"/>
                </a:solidFill>
                <a:latin typeface="DM Sans"/>
                <a:ea typeface="DM Sans"/>
                <a:cs typeface="DM Sans"/>
                <a:sym typeface="DM Sans"/>
              </a:rPr>
              <a:t> </a:t>
            </a:r>
            <a:r>
              <a:rPr i="1" lang="es" sz="1350">
                <a:solidFill>
                  <a:schemeClr val="dk1"/>
                </a:solidFill>
                <a:latin typeface="DM Sans"/>
                <a:ea typeface="DM Sans"/>
                <a:cs typeface="DM Sans"/>
                <a:sym typeface="DM Sans"/>
              </a:rPr>
              <a:t>Content Delivery Network</a:t>
            </a:r>
            <a:r>
              <a:rPr lang="es" sz="1350">
                <a:solidFill>
                  <a:schemeClr val="dk1"/>
                </a:solidFill>
                <a:latin typeface="DM Sans"/>
                <a:ea typeface="DM Sans"/>
                <a:cs typeface="DM Sans"/>
                <a:sym typeface="DM Sans"/>
              </a:rPr>
              <a:t>, una red que aloja los archivos css y js de Bootstrap, a la cual podemos acceder a través de una dirección URL para agregar Bootstrap en nuestro proyecto.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Breakpoint: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Medidas de anchura utilizadas para el diseño responsivo. Determinan cómo se verá el diseño responsive en cada tamaño de dispositivo o viewport.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¿Recuerdan los 3 estados?</a:t>
            </a:r>
            <a:endParaRPr b="1" i="0" sz="4000" u="none" cap="none" strike="noStrike">
              <a:solidFill>
                <a:schemeClr val="dk1"/>
              </a:solidFill>
              <a:latin typeface="DM Sans"/>
              <a:ea typeface="DM Sans"/>
              <a:cs typeface="DM Sans"/>
              <a:sym typeface="DM Sans"/>
            </a:endParaRPr>
          </a:p>
        </p:txBody>
      </p:sp>
      <p:sp>
        <p:nvSpPr>
          <p:cNvPr id="544" name="Google Shape;544;p85"/>
          <p:cNvSpPr txBox="1"/>
          <p:nvPr/>
        </p:nvSpPr>
        <p:spPr>
          <a:xfrm>
            <a:off x="476250" y="1707000"/>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Estamos aquí con el index.html creado.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545" name="Google Shape;545;p85"/>
          <p:cNvPicPr preferRelativeResize="0"/>
          <p:nvPr/>
        </p:nvPicPr>
        <p:blipFill rotWithShape="1">
          <a:blip r:embed="rId3">
            <a:alphaModFix/>
          </a:blip>
          <a:srcRect b="0" l="0" r="0" t="0"/>
          <a:stretch/>
        </p:blipFill>
        <p:spPr>
          <a:xfrm>
            <a:off x="4307950" y="1496868"/>
            <a:ext cx="4287725" cy="28658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IGNORE</a:t>
            </a:r>
            <a:endParaRPr b="1" i="0" sz="4000" u="none" cap="none" strike="noStrike">
              <a:solidFill>
                <a:schemeClr val="dk1"/>
              </a:solidFill>
              <a:latin typeface="DM Sans"/>
              <a:ea typeface="DM Sans"/>
              <a:cs typeface="DM Sans"/>
              <a:sym typeface="DM Sans"/>
            </a:endParaRPr>
          </a:p>
        </p:txBody>
      </p:sp>
      <p:sp>
        <p:nvSpPr>
          <p:cNvPr id="551" name="Google Shape;551;p86"/>
          <p:cNvSpPr txBox="1"/>
          <p:nvPr/>
        </p:nvSpPr>
        <p:spPr>
          <a:xfrm>
            <a:off x="473350" y="1908175"/>
            <a:ext cx="80910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Ahora se necesita</a:t>
            </a:r>
            <a:r>
              <a:rPr lang="es" sz="1350">
                <a:highlight>
                  <a:schemeClr val="accent6"/>
                </a:highlight>
                <a:latin typeface="DM Sans"/>
                <a:ea typeface="DM Sans"/>
                <a:cs typeface="DM Sans"/>
                <a:sym typeface="DM Sans"/>
              </a:rPr>
              <a:t> agregar el o los archivos al Staging Area.</a:t>
            </a:r>
            <a:r>
              <a:rPr lang="es" sz="1350">
                <a:latin typeface="DM Sans"/>
                <a:ea typeface="DM Sans"/>
                <a:cs typeface="DM Sans"/>
                <a:sym typeface="DM Sans"/>
              </a:rPr>
              <a:t> Pero, en ocasiones, puede haber ciertos archivos en el proyecto que no deben ser agregados (archivos de configuración, archivos del sistema operativo Mac, etc). Para lograrlo, vamos a usar .</a:t>
            </a:r>
            <a:r>
              <a:rPr b="1" i="1" lang="es" sz="1350">
                <a:latin typeface="DM Sans"/>
                <a:ea typeface="DM Sans"/>
                <a:cs typeface="DM Sans"/>
                <a:sym typeface="DM Sans"/>
              </a:rPr>
              <a:t>gitignore </a:t>
            </a:r>
            <a:endParaRPr b="1" i="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archivo .gitignore, es un archivo de texto que le dice a Git qué archivos o carpetas ignorar en un proyecto. El archivo .gitignore se coloca en el directorio raíz del proyecto.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procedimiento es simple: crea un archivo de texto y asígnale el nombre ".gitignore" (recuerda incluir el . al principio). Luego, edita este archivo según lo requiera tu proyecto. Cada nueva línea debe incluir un archivo o carpeta adicional que quieras que Git lo ignore.</a:t>
            </a:r>
            <a:endParaRPr sz="135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IGNORE</a:t>
            </a:r>
            <a:endParaRPr b="1" i="0" sz="4000" u="none" cap="none" strike="noStrike">
              <a:solidFill>
                <a:schemeClr val="dk1"/>
              </a:solidFill>
              <a:latin typeface="DM Sans"/>
              <a:ea typeface="DM Sans"/>
              <a:cs typeface="DM Sans"/>
              <a:sym typeface="DM Sans"/>
            </a:endParaRPr>
          </a:p>
        </p:txBody>
      </p:sp>
      <p:sp>
        <p:nvSpPr>
          <p:cNvPr id="557" name="Google Shape;557;p87"/>
          <p:cNvSpPr txBox="1"/>
          <p:nvPr/>
        </p:nvSpPr>
        <p:spPr>
          <a:xfrm>
            <a:off x="473350" y="1374775"/>
            <a:ext cx="8091000" cy="40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Las entradas de este archivo también pueden seguir un patrón coincidente: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se utiliza como una coincidencia comodín.</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se usa para ignorar las rutas relativas al archivo .gitignore.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es usado para agregar comentarios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Ejemplos de elementos que se pueden agregar en .gitignore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10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 Ignora archivos del sistema Mac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.DS_store</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 Ignora la carpeta img_cache</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img_cache</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 Ignora todos los archivos de texto</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*.txt</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 Ignora el archivo background.jpg</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background.jpg</a:t>
            </a:r>
            <a:endParaRPr sz="11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ADD</a:t>
            </a:r>
            <a:endParaRPr b="1" i="0" sz="4000" u="none" cap="none" strike="noStrike">
              <a:solidFill>
                <a:schemeClr val="dk1"/>
              </a:solidFill>
              <a:latin typeface="DM Sans"/>
              <a:ea typeface="DM Sans"/>
              <a:cs typeface="DM Sans"/>
              <a:sym typeface="DM Sans"/>
            </a:endParaRPr>
          </a:p>
        </p:txBody>
      </p:sp>
      <p:sp>
        <p:nvSpPr>
          <p:cNvPr id="563" name="Google Shape;563;p88"/>
          <p:cNvSpPr txBox="1"/>
          <p:nvPr/>
        </p:nvSpPr>
        <p:spPr>
          <a:xfrm>
            <a:off x="473350" y="1908175"/>
            <a:ext cx="65859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Ahora se necesita agregar el o los archivos al Staging Area.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nuestro caso, para el index.html vamos a usar el comando git add + el nombre del archivo, lo cual permite adherir el archivo para subirlo luego al repositorio. También se puede usar </a:t>
            </a:r>
            <a:r>
              <a:rPr b="1" i="1" lang="es" sz="1350">
                <a:latin typeface="DM Sans"/>
                <a:ea typeface="DM Sans"/>
                <a:cs typeface="DM Sans"/>
                <a:sym typeface="DM Sans"/>
              </a:rPr>
              <a:t>git add . </a:t>
            </a:r>
            <a:r>
              <a:rPr lang="es" sz="1350">
                <a:latin typeface="DM Sans"/>
                <a:ea typeface="DM Sans"/>
                <a:cs typeface="DM Sans"/>
                <a:sym typeface="DM Sans"/>
              </a:rPr>
              <a:t>que adhiere todos los archivos nuevos.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verificar si funcionó, nuevamente utilizamos git status.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8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569" name="Google Shape;569;p89"/>
          <p:cNvGrpSpPr/>
          <p:nvPr/>
        </p:nvGrpSpPr>
        <p:grpSpPr>
          <a:xfrm>
            <a:off x="8212551" y="169348"/>
            <a:ext cx="738900" cy="738900"/>
            <a:chOff x="473351" y="619523"/>
            <a:chExt cx="738900" cy="738900"/>
          </a:xfrm>
        </p:grpSpPr>
        <p:sp>
          <p:nvSpPr>
            <p:cNvPr id="570" name="Google Shape;570;p8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1" name="Google Shape;571;p89"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572" name="Google Shape;572;p89"/>
          <p:cNvSpPr txBox="1"/>
          <p:nvPr/>
        </p:nvSpPr>
        <p:spPr>
          <a:xfrm>
            <a:off x="437563" y="1335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ADD</a:t>
            </a:r>
            <a:endParaRPr b="1" sz="3500">
              <a:solidFill>
                <a:schemeClr val="dk1"/>
              </a:solidFill>
              <a:latin typeface="DM Sans"/>
              <a:ea typeface="DM Sans"/>
              <a:cs typeface="DM Sans"/>
              <a:sym typeface="DM Sans"/>
            </a:endParaRPr>
          </a:p>
        </p:txBody>
      </p:sp>
      <p:graphicFrame>
        <p:nvGraphicFramePr>
          <p:cNvPr id="573" name="Google Shape;573;p89"/>
          <p:cNvGraphicFramePr/>
          <p:nvPr/>
        </p:nvGraphicFramePr>
        <p:xfrm>
          <a:off x="354213" y="1434838"/>
          <a:ext cx="3000000" cy="3000000"/>
        </p:xfrm>
        <a:graphic>
          <a:graphicData uri="http://schemas.openxmlformats.org/drawingml/2006/table">
            <a:tbl>
              <a:tblPr>
                <a:noFill/>
                <a:tableStyleId>{241B7B13-F079-4C3E-81EA-863B1676BDF2}</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add index.html</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status</a:t>
                      </a:r>
                      <a:br>
                        <a:rPr lang="es" u="none" cap="none" strike="noStrike">
                          <a:solidFill>
                            <a:srgbClr val="F3F3F3"/>
                          </a:solidFill>
                          <a:highlight>
                            <a:srgbClr val="000000"/>
                          </a:highlight>
                          <a:latin typeface="Consolas"/>
                          <a:ea typeface="Consolas"/>
                          <a:cs typeface="Consolas"/>
                          <a:sym typeface="Consolas"/>
                        </a:rPr>
                      </a:br>
                      <a:r>
                        <a:rPr lang="es" u="none" cap="none" strike="noStrike">
                          <a:solidFill>
                            <a:srgbClr val="F3F3F3"/>
                          </a:solidFill>
                          <a:highlight>
                            <a:srgbClr val="000000"/>
                          </a:highlight>
                          <a:latin typeface="Consolas"/>
                          <a:ea typeface="Consolas"/>
                          <a:cs typeface="Consolas"/>
                          <a:sym typeface="Consolas"/>
                        </a:rPr>
                        <a:t>On branch master</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No commits yet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Changes to be committed:</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  (use "git rm --cached &lt;file&gt;..." to unstage)</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     </a:t>
                      </a:r>
                      <a:r>
                        <a:rPr lang="es" u="none" cap="none" strike="noStrike">
                          <a:solidFill>
                            <a:srgbClr val="6AA84F"/>
                          </a:solidFill>
                          <a:highlight>
                            <a:srgbClr val="000000"/>
                          </a:highlight>
                          <a:latin typeface="Consolas"/>
                          <a:ea typeface="Consolas"/>
                          <a:cs typeface="Consolas"/>
                          <a:sym typeface="Consolas"/>
                        </a:rPr>
                        <a:t>   new file:   index.html</a:t>
                      </a:r>
                      <a:endParaRPr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¿Recuerdan los 3 estados?</a:t>
            </a:r>
            <a:endParaRPr b="1" i="0" sz="4000" u="none" cap="none" strike="noStrike">
              <a:solidFill>
                <a:schemeClr val="dk1"/>
              </a:solidFill>
              <a:latin typeface="DM Sans"/>
              <a:ea typeface="DM Sans"/>
              <a:cs typeface="DM Sans"/>
              <a:sym typeface="DM Sans"/>
            </a:endParaRPr>
          </a:p>
        </p:txBody>
      </p:sp>
      <p:sp>
        <p:nvSpPr>
          <p:cNvPr id="579" name="Google Shape;579;p9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Estamos aquí con el index.html adherido.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580" name="Google Shape;580;p90"/>
          <p:cNvPicPr preferRelativeResize="0"/>
          <p:nvPr/>
        </p:nvPicPr>
        <p:blipFill rotWithShape="1">
          <a:blip r:embed="rId3">
            <a:alphaModFix/>
          </a:blip>
          <a:srcRect b="0" l="0" r="0" t="0"/>
          <a:stretch/>
        </p:blipFill>
        <p:spPr>
          <a:xfrm>
            <a:off x="4307950" y="1496868"/>
            <a:ext cx="4287725" cy="286583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COMMIT</a:t>
            </a:r>
            <a:endParaRPr b="1" i="0" sz="4000" u="none" cap="none" strike="noStrike">
              <a:solidFill>
                <a:schemeClr val="dk1"/>
              </a:solidFill>
              <a:latin typeface="DM Sans"/>
              <a:ea typeface="DM Sans"/>
              <a:cs typeface="DM Sans"/>
              <a:sym typeface="DM Sans"/>
            </a:endParaRPr>
          </a:p>
        </p:txBody>
      </p:sp>
      <p:sp>
        <p:nvSpPr>
          <p:cNvPr id="586" name="Google Shape;586;p91"/>
          <p:cNvSpPr txBox="1"/>
          <p:nvPr/>
        </p:nvSpPr>
        <p:spPr>
          <a:xfrm>
            <a:off x="473350" y="1908175"/>
            <a:ext cx="7026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Una vez que nuestros archivos están en el Staging Area debemos pasarlos a nuestro repositorio local y para eso debemos usar el git commit, que es el comando que nos va a permitir comprometer nuestros archivos.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decir, que lo subirá al repositorio que se ha creado. El comando es el siguiente: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git commit -m “Comentario de qué se trata el commit que se está realizando”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9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592" name="Google Shape;592;p92"/>
          <p:cNvGrpSpPr/>
          <p:nvPr/>
        </p:nvGrpSpPr>
        <p:grpSpPr>
          <a:xfrm>
            <a:off x="8212551" y="169348"/>
            <a:ext cx="738900" cy="738900"/>
            <a:chOff x="473351" y="619523"/>
            <a:chExt cx="738900" cy="738900"/>
          </a:xfrm>
        </p:grpSpPr>
        <p:sp>
          <p:nvSpPr>
            <p:cNvPr id="593" name="Google Shape;593;p9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p92"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595" name="Google Shape;595;p92"/>
          <p:cNvSpPr txBox="1"/>
          <p:nvPr/>
        </p:nvSpPr>
        <p:spPr>
          <a:xfrm>
            <a:off x="437563" y="1335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COMMIT</a:t>
            </a:r>
            <a:endParaRPr b="1" sz="3500">
              <a:solidFill>
                <a:schemeClr val="dk1"/>
              </a:solidFill>
              <a:latin typeface="DM Sans"/>
              <a:ea typeface="DM Sans"/>
              <a:cs typeface="DM Sans"/>
              <a:sym typeface="DM Sans"/>
            </a:endParaRPr>
          </a:p>
        </p:txBody>
      </p:sp>
      <p:graphicFrame>
        <p:nvGraphicFramePr>
          <p:cNvPr id="596" name="Google Shape;596;p92"/>
          <p:cNvGraphicFramePr/>
          <p:nvPr/>
        </p:nvGraphicFramePr>
        <p:xfrm>
          <a:off x="643788" y="1685288"/>
          <a:ext cx="3000000" cy="3000000"/>
        </p:xfrm>
        <a:graphic>
          <a:graphicData uri="http://schemas.openxmlformats.org/drawingml/2006/table">
            <a:tbl>
              <a:tblPr>
                <a:noFill/>
                <a:tableStyleId>{241B7B13-F079-4C3E-81EA-863B1676BDF2}</a:tableStyleId>
              </a:tblPr>
              <a:tblGrid>
                <a:gridCol w="7856400"/>
              </a:tblGrid>
              <a:tr h="17729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commit -m "Primer archivo del repositorio"</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666666"/>
                          </a:solidFill>
                          <a:highlight>
                            <a:srgbClr val="000000"/>
                          </a:highlight>
                          <a:latin typeface="Consolas"/>
                          <a:ea typeface="Consolas"/>
                          <a:cs typeface="Consolas"/>
                          <a:sym typeface="Consolas"/>
                        </a:rPr>
                        <a:t>/* Esta sería el resultado del comando, e</a:t>
                      </a:r>
                      <a:r>
                        <a:rPr lang="es" sz="1600">
                          <a:solidFill>
                            <a:srgbClr val="888888"/>
                          </a:solidFill>
                          <a:highlight>
                            <a:schemeClr val="dk1"/>
                          </a:highlight>
                          <a:latin typeface="Consolas"/>
                          <a:ea typeface="Consolas"/>
                          <a:cs typeface="Consolas"/>
                          <a:sym typeface="Consolas"/>
                        </a:rPr>
                        <a:t>l número siempre será distinto</a:t>
                      </a:r>
                      <a:r>
                        <a:rPr lang="es" sz="1600" u="none" cap="none" strike="noStrike">
                          <a:solidFill>
                            <a:srgbClr val="666666"/>
                          </a:solidFill>
                          <a:highlight>
                            <a:srgbClr val="000000"/>
                          </a:highlight>
                          <a:latin typeface="Consolas"/>
                          <a:ea typeface="Consolas"/>
                          <a:cs typeface="Consolas"/>
                          <a:sym typeface="Consolas"/>
                        </a:rPr>
                        <a:t> */</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[master (root-commit) 1734915] </a:t>
                      </a:r>
                      <a:r>
                        <a:rPr lang="es" sz="1600">
                          <a:solidFill>
                            <a:srgbClr val="F3F3F3"/>
                          </a:solidFill>
                          <a:highlight>
                            <a:srgbClr val="000000"/>
                          </a:highlight>
                          <a:latin typeface="Consolas"/>
                          <a:ea typeface="Consolas"/>
                          <a:cs typeface="Consolas"/>
                          <a:sym typeface="Consolas"/>
                        </a:rPr>
                        <a:t>Primer archivo del repositorio</a:t>
                      </a:r>
                      <a:endParaRPr sz="1600">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 </a:t>
                      </a:r>
                      <a:r>
                        <a:rPr lang="es" sz="1600">
                          <a:solidFill>
                            <a:srgbClr val="F3F3F3"/>
                          </a:solidFill>
                          <a:highlight>
                            <a:srgbClr val="000000"/>
                          </a:highlight>
                          <a:latin typeface="Consolas"/>
                          <a:ea typeface="Consolas"/>
                          <a:cs typeface="Consolas"/>
                          <a:sym typeface="Consolas"/>
                        </a:rPr>
                        <a:t>1 file changed, 12 insertions(+)</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 create mode 100644 index.html</a:t>
                      </a:r>
                      <a:endParaRPr sz="1600"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¿Recuerdan los 3 estados?</a:t>
            </a:r>
            <a:endParaRPr b="1" i="0" sz="4000" u="none" cap="none" strike="noStrike">
              <a:solidFill>
                <a:schemeClr val="dk1"/>
              </a:solidFill>
              <a:latin typeface="DM Sans"/>
              <a:ea typeface="DM Sans"/>
              <a:cs typeface="DM Sans"/>
              <a:sym typeface="DM Sans"/>
            </a:endParaRPr>
          </a:p>
        </p:txBody>
      </p:sp>
      <p:sp>
        <p:nvSpPr>
          <p:cNvPr id="602" name="Google Shape;602;p93"/>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Estamos aquí con el index.html comprometido para el repositorio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603" name="Google Shape;603;p93"/>
          <p:cNvPicPr preferRelativeResize="0"/>
          <p:nvPr/>
        </p:nvPicPr>
        <p:blipFill rotWithShape="1">
          <a:blip r:embed="rId3">
            <a:alphaModFix/>
          </a:blip>
          <a:srcRect b="0" l="0" r="0" t="0"/>
          <a:stretch/>
        </p:blipFill>
        <p:spPr>
          <a:xfrm>
            <a:off x="4307950" y="1496868"/>
            <a:ext cx="4287725" cy="286583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9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609" name="Google Shape;609;p94"/>
          <p:cNvGrpSpPr/>
          <p:nvPr/>
        </p:nvGrpSpPr>
        <p:grpSpPr>
          <a:xfrm>
            <a:off x="8212551" y="169348"/>
            <a:ext cx="738900" cy="738900"/>
            <a:chOff x="473351" y="619523"/>
            <a:chExt cx="738900" cy="738900"/>
          </a:xfrm>
        </p:grpSpPr>
        <p:sp>
          <p:nvSpPr>
            <p:cNvPr id="610" name="Google Shape;610;p9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1" name="Google Shape;611;p94"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12" name="Google Shape;612;p94"/>
          <p:cNvSpPr txBox="1"/>
          <p:nvPr/>
        </p:nvSpPr>
        <p:spPr>
          <a:xfrm>
            <a:off x="437563" y="1335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LOG</a:t>
            </a:r>
            <a:endParaRPr b="1" sz="3500">
              <a:solidFill>
                <a:schemeClr val="dk1"/>
              </a:solidFill>
              <a:latin typeface="DM Sans"/>
              <a:ea typeface="DM Sans"/>
              <a:cs typeface="DM Sans"/>
              <a:sym typeface="DM Sans"/>
            </a:endParaRPr>
          </a:p>
        </p:txBody>
      </p:sp>
      <p:graphicFrame>
        <p:nvGraphicFramePr>
          <p:cNvPr id="613" name="Google Shape;613;p94"/>
          <p:cNvGraphicFramePr/>
          <p:nvPr/>
        </p:nvGraphicFramePr>
        <p:xfrm>
          <a:off x="735488" y="1162600"/>
          <a:ext cx="3000000" cy="3000000"/>
        </p:xfrm>
        <a:graphic>
          <a:graphicData uri="http://schemas.openxmlformats.org/drawingml/2006/table">
            <a:tbl>
              <a:tblPr>
                <a:noFill/>
                <a:tableStyleId>{241B7B13-F079-4C3E-81EA-863B1676BDF2}</a:tableStyleId>
              </a:tblPr>
              <a:tblGrid>
                <a:gridCol w="76730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Consolas"/>
                          <a:ea typeface="Consolas"/>
                          <a:cs typeface="Consolas"/>
                          <a:sym typeface="Consolas"/>
                        </a:rPr>
                        <a:t>/* Con git log podemos ver los logs (historial) de lo que ha pasado en el repositorio */</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log</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a:solidFill>
                            <a:srgbClr val="FFFF00"/>
                          </a:solidFill>
                          <a:highlight>
                            <a:srgbClr val="000000"/>
                          </a:highlight>
                          <a:latin typeface="Consolas"/>
                          <a:ea typeface="Consolas"/>
                          <a:cs typeface="Consolas"/>
                          <a:sym typeface="Consolas"/>
                        </a:rPr>
                        <a:t>commit 96e7e598115aeb3cb7901d3b311b29cc2ab7f392</a:t>
                      </a:r>
                      <a:r>
                        <a:rPr lang="es" sz="1600" u="none" cap="none" strike="noStrike">
                          <a:solidFill>
                            <a:srgbClr val="F3F3F3"/>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a:t>
                      </a:r>
                      <a:r>
                        <a:rPr lang="es" sz="1600" u="none" cap="none" strike="noStrike">
                          <a:solidFill>
                            <a:srgbClr val="00FFFF"/>
                          </a:solidFill>
                          <a:highlight>
                            <a:srgbClr val="000000"/>
                          </a:highlight>
                          <a:latin typeface="Consolas"/>
                          <a:ea typeface="Consolas"/>
                          <a:cs typeface="Consolas"/>
                          <a:sym typeface="Consolas"/>
                        </a:rPr>
                        <a:t>HEAD -&gt;</a:t>
                      </a:r>
                      <a:r>
                        <a:rPr lang="es" sz="1600" u="none" cap="none" strike="noStrike">
                          <a:solidFill>
                            <a:srgbClr val="F3F3F3"/>
                          </a:solidFill>
                          <a:highlight>
                            <a:srgbClr val="000000"/>
                          </a:highlight>
                          <a:latin typeface="Consolas"/>
                          <a:ea typeface="Consolas"/>
                          <a:cs typeface="Consolas"/>
                          <a:sym typeface="Consolas"/>
                        </a:rPr>
                        <a:t> </a:t>
                      </a:r>
                      <a:r>
                        <a:rPr lang="es" sz="1600" u="none" cap="none" strike="noStrike">
                          <a:solidFill>
                            <a:srgbClr val="00FF00"/>
                          </a:solidFill>
                          <a:highlight>
                            <a:srgbClr val="000000"/>
                          </a:highlight>
                          <a:latin typeface="Consolas"/>
                          <a:ea typeface="Consolas"/>
                          <a:cs typeface="Consolas"/>
                          <a:sym typeface="Consolas"/>
                        </a:rPr>
                        <a:t>master</a:t>
                      </a:r>
                      <a:r>
                        <a:rPr lang="es" sz="1600" u="none" cap="none" strike="noStrike">
                          <a:solidFill>
                            <a:srgbClr val="FFFF00"/>
                          </a:solidFill>
                          <a:highlight>
                            <a:srgbClr val="000000"/>
                          </a:highlight>
                          <a:latin typeface="Consolas"/>
                          <a:ea typeface="Consolas"/>
                          <a:cs typeface="Consolas"/>
                          <a:sym typeface="Consolas"/>
                        </a:rPr>
                        <a:t>)</a:t>
                      </a:r>
                      <a:endParaRPr sz="1600" u="none" cap="none" strike="noStrike">
                        <a:solidFill>
                          <a:srgbClr val="FFFF00"/>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Author: John Doe &lt;johndoe@example.com&gt;</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Date:   </a:t>
                      </a:r>
                      <a:r>
                        <a:rPr lang="es" sz="1600">
                          <a:solidFill>
                            <a:srgbClr val="F3F3F3"/>
                          </a:solidFill>
                          <a:highlight>
                            <a:srgbClr val="000000"/>
                          </a:highlight>
                          <a:latin typeface="Consolas"/>
                          <a:ea typeface="Consolas"/>
                          <a:cs typeface="Consolas"/>
                          <a:sym typeface="Consolas"/>
                        </a:rPr>
                        <a:t>Wed Nov 16 17:10:20 2022 -0300</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    Primer archivo del repositorio</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14" name="Google Shape;614;p94"/>
          <p:cNvSpPr txBox="1"/>
          <p:nvPr/>
        </p:nvSpPr>
        <p:spPr>
          <a:xfrm>
            <a:off x="510325" y="3812825"/>
            <a:ext cx="81234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La documentación de</a:t>
            </a:r>
            <a:r>
              <a:rPr i="1" lang="es" sz="1350">
                <a:solidFill>
                  <a:schemeClr val="dk1"/>
                </a:solidFill>
                <a:highlight>
                  <a:srgbClr val="EAFF6A"/>
                </a:highlight>
                <a:latin typeface="DM Sans"/>
                <a:ea typeface="DM Sans"/>
                <a:cs typeface="DM Sans"/>
                <a:sym typeface="DM Sans"/>
              </a:rPr>
              <a:t> git log</a:t>
            </a:r>
            <a:r>
              <a:rPr lang="es" sz="1350">
                <a:solidFill>
                  <a:schemeClr val="dk1"/>
                </a:solidFill>
                <a:highlight>
                  <a:srgbClr val="EAFF6A"/>
                </a:highlight>
                <a:latin typeface="DM Sans"/>
                <a:ea typeface="DM Sans"/>
                <a:cs typeface="DM Sans"/>
                <a:sym typeface="DM Sans"/>
              </a:rPr>
              <a:t> es extensa, y puedes revisarla en su totalidad desde aquí:</a:t>
            </a:r>
            <a:br>
              <a:rPr lang="es" sz="1350">
                <a:solidFill>
                  <a:schemeClr val="dk1"/>
                </a:solidFill>
                <a:highlight>
                  <a:srgbClr val="EAFF6A"/>
                </a:highlight>
                <a:latin typeface="DM Sans"/>
                <a:ea typeface="DM Sans"/>
                <a:cs typeface="DM Sans"/>
                <a:sym typeface="DM Sans"/>
              </a:rPr>
            </a:br>
            <a:r>
              <a:rPr lang="es" sz="1350" u="sng">
                <a:solidFill>
                  <a:schemeClr val="hlink"/>
                </a:solidFill>
                <a:highlight>
                  <a:srgbClr val="EAFF6A"/>
                </a:highlight>
                <a:latin typeface="DM Sans"/>
                <a:ea typeface="DM Sans"/>
                <a:cs typeface="DM Sans"/>
                <a:sym typeface="DM Sans"/>
                <a:hlinkClick r:id="rId5"/>
              </a:rPr>
              <a:t>Git-scm</a:t>
            </a:r>
            <a:r>
              <a:rPr lang="es" sz="1350">
                <a:solidFill>
                  <a:schemeClr val="dk1"/>
                </a:solidFill>
                <a:highlight>
                  <a:srgbClr val="EAFF6A"/>
                </a:highlight>
                <a:latin typeface="DM Sans"/>
                <a:ea typeface="DM Sans"/>
                <a:cs typeface="DM Sans"/>
                <a:sym typeface="DM Sans"/>
              </a:rPr>
              <a:t> </a:t>
            </a:r>
            <a:endParaRPr sz="1350">
              <a:highlight>
                <a:srgbClr val="EAFF6A"/>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72" name="Google Shape;172;p41"/>
          <p:cNvSpPr/>
          <p:nvPr/>
        </p:nvSpPr>
        <p:spPr>
          <a:xfrm>
            <a:off x="5171100" y="1517775"/>
            <a:ext cx="14406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Los 3 estados</a:t>
            </a:r>
            <a:endParaRPr b="0" i="0" sz="1200" u="none" cap="none" strike="noStrike">
              <a:solidFill>
                <a:srgbClr val="222222"/>
              </a:solidFill>
              <a:latin typeface="DM Sans"/>
              <a:ea typeface="DM Sans"/>
              <a:cs typeface="DM Sans"/>
              <a:sym typeface="DM Sans"/>
            </a:endParaRPr>
          </a:p>
        </p:txBody>
      </p:sp>
      <p:sp>
        <p:nvSpPr>
          <p:cNvPr id="173" name="Google Shape;173;p41"/>
          <p:cNvSpPr/>
          <p:nvPr/>
        </p:nvSpPr>
        <p:spPr>
          <a:xfrm>
            <a:off x="664725" y="1449697"/>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GIT</a:t>
            </a:r>
            <a:endParaRPr b="0" i="0" sz="1200" u="none" cap="none" strike="noStrike">
              <a:solidFill>
                <a:srgbClr val="FFFFFF"/>
              </a:solidFill>
              <a:latin typeface="DM Sans"/>
              <a:ea typeface="DM Sans"/>
              <a:cs typeface="DM Sans"/>
              <a:sym typeface="DM Sans"/>
            </a:endParaRPr>
          </a:p>
        </p:txBody>
      </p:sp>
      <p:sp>
        <p:nvSpPr>
          <p:cNvPr id="174" name="Google Shape;174;p41"/>
          <p:cNvSpPr/>
          <p:nvPr/>
        </p:nvSpPr>
        <p:spPr>
          <a:xfrm>
            <a:off x="664725" y="267973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Creando repositorio</a:t>
            </a:r>
            <a:endParaRPr b="0" i="0" sz="1200" u="none" cap="none" strike="noStrike">
              <a:solidFill>
                <a:srgbClr val="FFFFFF"/>
              </a:solidFill>
              <a:latin typeface="DM Sans"/>
              <a:ea typeface="DM Sans"/>
              <a:cs typeface="DM Sans"/>
              <a:sym typeface="DM Sans"/>
            </a:endParaRPr>
          </a:p>
        </p:txBody>
      </p:sp>
      <p:cxnSp>
        <p:nvCxnSpPr>
          <p:cNvPr id="175" name="Google Shape;175;p41"/>
          <p:cNvCxnSpPr>
            <a:stCxn id="173" idx="2"/>
            <a:endCxn id="174" idx="0"/>
          </p:cNvCxnSpPr>
          <p:nvPr/>
        </p:nvCxnSpPr>
        <p:spPr>
          <a:xfrm>
            <a:off x="1364325" y="2029897"/>
            <a:ext cx="0" cy="649800"/>
          </a:xfrm>
          <a:prstGeom prst="straightConnector1">
            <a:avLst/>
          </a:prstGeom>
          <a:noFill/>
          <a:ln cap="flat" cmpd="sng" w="9525">
            <a:solidFill>
              <a:srgbClr val="CCCCCC"/>
            </a:solidFill>
            <a:prstDash val="solid"/>
            <a:round/>
            <a:headEnd len="med" w="med" type="oval"/>
            <a:tailEnd len="med" w="med" type="oval"/>
          </a:ln>
        </p:spPr>
      </p:cxnSp>
      <p:sp>
        <p:nvSpPr>
          <p:cNvPr id="176" name="Google Shape;176;p41"/>
          <p:cNvSpPr/>
          <p:nvPr/>
        </p:nvSpPr>
        <p:spPr>
          <a:xfrm>
            <a:off x="6165225" y="2776485"/>
            <a:ext cx="1399200" cy="3867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es un repositorio?</a:t>
            </a:r>
            <a:endParaRPr b="0" i="0" sz="1200" u="none" cap="none" strike="noStrike">
              <a:solidFill>
                <a:srgbClr val="222222"/>
              </a:solidFill>
              <a:latin typeface="DM Sans"/>
              <a:ea typeface="DM Sans"/>
              <a:cs typeface="DM Sans"/>
              <a:sym typeface="DM Sans"/>
            </a:endParaRPr>
          </a:p>
        </p:txBody>
      </p:sp>
      <p:sp>
        <p:nvSpPr>
          <p:cNvPr id="177" name="Google Shape;177;p41"/>
          <p:cNvSpPr/>
          <p:nvPr/>
        </p:nvSpPr>
        <p:spPr>
          <a:xfrm>
            <a:off x="5115600" y="929963"/>
            <a:ext cx="13992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¿Qué es GIT?</a:t>
            </a:r>
            <a:endParaRPr b="0" i="0" sz="1200" u="none" cap="none" strike="noStrike">
              <a:solidFill>
                <a:schemeClr val="dk1"/>
              </a:solidFill>
              <a:latin typeface="DM Sans"/>
              <a:ea typeface="DM Sans"/>
              <a:cs typeface="DM Sans"/>
              <a:sym typeface="DM Sans"/>
            </a:endParaRPr>
          </a:p>
        </p:txBody>
      </p:sp>
      <p:sp>
        <p:nvSpPr>
          <p:cNvPr id="178" name="Google Shape;178;p41"/>
          <p:cNvSpPr/>
          <p:nvPr/>
        </p:nvSpPr>
        <p:spPr>
          <a:xfrm>
            <a:off x="5171100" y="2001338"/>
            <a:ext cx="24612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Instalación y configuración</a:t>
            </a:r>
            <a:endParaRPr b="0" i="0" sz="1200" u="none" cap="none" strike="noStrike">
              <a:solidFill>
                <a:srgbClr val="222222"/>
              </a:solidFill>
              <a:latin typeface="DM Sans"/>
              <a:ea typeface="DM Sans"/>
              <a:cs typeface="DM Sans"/>
              <a:sym typeface="DM Sans"/>
            </a:endParaRPr>
          </a:p>
        </p:txBody>
      </p:sp>
      <p:cxnSp>
        <p:nvCxnSpPr>
          <p:cNvPr id="179" name="Google Shape;179;p41"/>
          <p:cNvCxnSpPr/>
          <p:nvPr/>
        </p:nvCxnSpPr>
        <p:spPr>
          <a:xfrm flipH="1" rot="10800000">
            <a:off x="2063925" y="1094500"/>
            <a:ext cx="2995800" cy="6453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80" name="Google Shape;180;p41"/>
          <p:cNvCxnSpPr/>
          <p:nvPr/>
        </p:nvCxnSpPr>
        <p:spPr>
          <a:xfrm>
            <a:off x="2063925" y="1739800"/>
            <a:ext cx="2995800" cy="4659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81" name="Google Shape;181;p41"/>
          <p:cNvCxnSpPr/>
          <p:nvPr/>
        </p:nvCxnSpPr>
        <p:spPr>
          <a:xfrm flipH="1" rot="10800000">
            <a:off x="2063925" y="1726900"/>
            <a:ext cx="3036000" cy="12900"/>
          </a:xfrm>
          <a:prstGeom prst="straightConnector1">
            <a:avLst/>
          </a:prstGeom>
          <a:noFill/>
          <a:ln cap="flat" cmpd="sng" w="9525">
            <a:solidFill>
              <a:srgbClr val="CCCCCC"/>
            </a:solidFill>
            <a:prstDash val="solid"/>
            <a:round/>
            <a:headEnd len="sm" w="sm" type="none"/>
            <a:tailEnd len="med" w="med" type="oval"/>
          </a:ln>
        </p:spPr>
      </p:cxnSp>
      <p:cxnSp>
        <p:nvCxnSpPr>
          <p:cNvPr id="182" name="Google Shape;182;p41"/>
          <p:cNvCxnSpPr>
            <a:stCxn id="174" idx="3"/>
            <a:endCxn id="176" idx="1"/>
          </p:cNvCxnSpPr>
          <p:nvPr/>
        </p:nvCxnSpPr>
        <p:spPr>
          <a:xfrm>
            <a:off x="2063925" y="2969835"/>
            <a:ext cx="4101300" cy="0"/>
          </a:xfrm>
          <a:prstGeom prst="straightConnector1">
            <a:avLst/>
          </a:prstGeom>
          <a:noFill/>
          <a:ln cap="flat" cmpd="sng" w="9525">
            <a:solidFill>
              <a:srgbClr val="CCCCCC"/>
            </a:solidFill>
            <a:prstDash val="solid"/>
            <a:round/>
            <a:headEnd len="med" w="med" type="oval"/>
            <a:tailEnd len="med" w="med" type="oval"/>
          </a:ln>
        </p:spPr>
      </p:cxnSp>
      <p:pic>
        <p:nvPicPr>
          <p:cNvPr id="183" name="Google Shape;183;p41"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184" name="Google Shape;184;p41"/>
          <p:cNvSpPr/>
          <p:nvPr/>
        </p:nvSpPr>
        <p:spPr>
          <a:xfrm>
            <a:off x="664725" y="3576147"/>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Ramas</a:t>
            </a:r>
            <a:endParaRPr b="0" i="0" sz="1200" u="none" cap="none" strike="noStrike">
              <a:solidFill>
                <a:srgbClr val="FFFFFF"/>
              </a:solidFill>
              <a:latin typeface="DM Sans"/>
              <a:ea typeface="DM Sans"/>
              <a:cs typeface="DM Sans"/>
              <a:sym typeface="DM Sans"/>
            </a:endParaRPr>
          </a:p>
        </p:txBody>
      </p:sp>
      <p:cxnSp>
        <p:nvCxnSpPr>
          <p:cNvPr id="185" name="Google Shape;185;p41"/>
          <p:cNvCxnSpPr>
            <a:stCxn id="174" idx="2"/>
            <a:endCxn id="184" idx="0"/>
          </p:cNvCxnSpPr>
          <p:nvPr/>
        </p:nvCxnSpPr>
        <p:spPr>
          <a:xfrm>
            <a:off x="1364325" y="3259935"/>
            <a:ext cx="0" cy="316200"/>
          </a:xfrm>
          <a:prstGeom prst="straightConnector1">
            <a:avLst/>
          </a:prstGeom>
          <a:noFill/>
          <a:ln cap="flat" cmpd="sng" w="9525">
            <a:solidFill>
              <a:srgbClr val="CCCCCC"/>
            </a:solidFill>
            <a:prstDash val="solid"/>
            <a:round/>
            <a:headEnd len="med" w="med" type="oval"/>
            <a:tailEnd len="med" w="med" type="oval"/>
          </a:ln>
        </p:spPr>
      </p:cxnSp>
      <p:sp>
        <p:nvSpPr>
          <p:cNvPr id="186" name="Google Shape;186;p41"/>
          <p:cNvSpPr/>
          <p:nvPr/>
        </p:nvSpPr>
        <p:spPr>
          <a:xfrm>
            <a:off x="3367225" y="3672897"/>
            <a:ext cx="1399200" cy="3867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¿Para qué se usan?</a:t>
            </a:r>
            <a:endParaRPr b="0" i="0" sz="1200" u="none" cap="none" strike="noStrike">
              <a:solidFill>
                <a:srgbClr val="222222"/>
              </a:solidFill>
              <a:latin typeface="DM Sans"/>
              <a:ea typeface="DM Sans"/>
              <a:cs typeface="DM Sans"/>
              <a:sym typeface="DM Sans"/>
            </a:endParaRPr>
          </a:p>
        </p:txBody>
      </p:sp>
      <p:cxnSp>
        <p:nvCxnSpPr>
          <p:cNvPr id="187" name="Google Shape;187;p41"/>
          <p:cNvCxnSpPr>
            <a:stCxn id="184" idx="3"/>
            <a:endCxn id="186" idx="1"/>
          </p:cNvCxnSpPr>
          <p:nvPr/>
        </p:nvCxnSpPr>
        <p:spPr>
          <a:xfrm>
            <a:off x="2063925" y="3866247"/>
            <a:ext cx="1303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Ramas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6"/>
          <p:cNvSpPr txBox="1"/>
          <p:nvPr/>
        </p:nvSpPr>
        <p:spPr>
          <a:xfrm>
            <a:off x="476250" y="1729425"/>
            <a:ext cx="7169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800">
                <a:solidFill>
                  <a:schemeClr val="lt1"/>
                </a:solidFill>
                <a:latin typeface="DM Sans"/>
                <a:ea typeface="DM Sans"/>
                <a:cs typeface="DM Sans"/>
                <a:sym typeface="DM Sans"/>
              </a:rPr>
              <a:t>Cuando quieres añadir una nueva función o solucionar un error (sin importar su tamaño), generas una nueva rama para alojar estos cambios. </a:t>
            </a:r>
            <a:endParaRPr b="1"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800">
                <a:solidFill>
                  <a:schemeClr val="lt1"/>
                </a:solidFill>
                <a:latin typeface="DM Sans"/>
                <a:ea typeface="DM Sans"/>
                <a:cs typeface="DM Sans"/>
                <a:sym typeface="DM Sans"/>
              </a:rPr>
              <a:t>Esto te da la oportunidad de organizarte mejor con los cambios o correcciones experimentales.</a:t>
            </a:r>
            <a:endParaRPr b="1"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800">
                <a:solidFill>
                  <a:schemeClr val="lt1"/>
                </a:solidFill>
                <a:latin typeface="DM Sans"/>
                <a:ea typeface="DM Sans"/>
                <a:cs typeface="DM Sans"/>
                <a:sym typeface="DM Sans"/>
              </a:rPr>
              <a:t>Podemos crear una rama escribiendo</a:t>
            </a:r>
            <a:endParaRPr b="1" sz="1800">
              <a:solidFill>
                <a:schemeClr val="lt1"/>
              </a:solidFill>
              <a:latin typeface="DM Sans"/>
              <a:ea typeface="DM Sans"/>
              <a:cs typeface="DM Sans"/>
              <a:sym typeface="DM Sans"/>
            </a:endParaRPr>
          </a:p>
          <a:p>
            <a:pPr indent="0" lvl="0" marL="0" rtl="0" algn="l">
              <a:spcBef>
                <a:spcPts val="0"/>
              </a:spcBef>
              <a:spcAft>
                <a:spcPts val="0"/>
              </a:spcAft>
              <a:buNone/>
            </a:pPr>
            <a:r>
              <a:rPr b="1" lang="es" sz="1800">
                <a:solidFill>
                  <a:schemeClr val="lt1"/>
                </a:solidFill>
                <a:latin typeface="DM Sans"/>
                <a:ea typeface="DM Sans"/>
                <a:cs typeface="DM Sans"/>
                <a:sym typeface="DM Sans"/>
              </a:rPr>
              <a:t>“git branch mi-rama”.</a:t>
            </a:r>
            <a:endParaRPr b="1" sz="1800">
              <a:solidFill>
                <a:schemeClr val="lt1"/>
              </a:solidFill>
              <a:latin typeface="DM Sans"/>
              <a:ea typeface="DM Sans"/>
              <a:cs typeface="DM Sans"/>
              <a:sym typeface="DM Sans"/>
            </a:endParaRPr>
          </a:p>
        </p:txBody>
      </p:sp>
      <p:sp>
        <p:nvSpPr>
          <p:cNvPr id="625" name="Google Shape;625;p9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Ramas</a:t>
            </a:r>
            <a:endParaRPr b="1" sz="4000">
              <a:solidFill>
                <a:srgbClr val="EAFF6A"/>
              </a:solidFill>
              <a:latin typeface="DM Sans"/>
              <a:ea typeface="DM Sans"/>
              <a:cs typeface="DM Sans"/>
              <a:sym typeface="DM Sans"/>
            </a:endParaRPr>
          </a:p>
        </p:txBody>
      </p:sp>
      <p:sp>
        <p:nvSpPr>
          <p:cNvPr id="626" name="Google Shape;626;p9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CoderTips</a:t>
            </a:r>
            <a:endParaRPr>
              <a:solidFill>
                <a:schemeClr val="lt1"/>
              </a:solidFill>
              <a:latin typeface="DM Sans"/>
              <a:ea typeface="DM Sans"/>
              <a:cs typeface="DM Sans"/>
              <a:sym typeface="DM Sans"/>
            </a:endParaRPr>
          </a:p>
        </p:txBody>
      </p:sp>
      <p:grpSp>
        <p:nvGrpSpPr>
          <p:cNvPr id="627" name="Google Shape;627;p96"/>
          <p:cNvGrpSpPr/>
          <p:nvPr/>
        </p:nvGrpSpPr>
        <p:grpSpPr>
          <a:xfrm>
            <a:off x="501458" y="468310"/>
            <a:ext cx="431074" cy="431074"/>
            <a:chOff x="4202550" y="994173"/>
            <a:chExt cx="738900" cy="738900"/>
          </a:xfrm>
        </p:grpSpPr>
        <p:sp>
          <p:nvSpPr>
            <p:cNvPr id="628" name="Google Shape;628;p96"/>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29" name="Google Shape;629;p96" title="ícono de coder 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Ramas</a:t>
            </a:r>
            <a:endParaRPr b="1" i="0" sz="4000" u="none" cap="none" strike="noStrike">
              <a:solidFill>
                <a:schemeClr val="dk1"/>
              </a:solidFill>
              <a:latin typeface="DM Sans"/>
              <a:ea typeface="DM Sans"/>
              <a:cs typeface="DM Sans"/>
              <a:sym typeface="DM Sans"/>
            </a:endParaRPr>
          </a:p>
        </p:txBody>
      </p:sp>
      <p:pic>
        <p:nvPicPr>
          <p:cNvPr id="635" name="Google Shape;635;p97"/>
          <p:cNvPicPr preferRelativeResize="0"/>
          <p:nvPr/>
        </p:nvPicPr>
        <p:blipFill rotWithShape="1">
          <a:blip r:embed="rId3">
            <a:alphaModFix/>
          </a:blip>
          <a:srcRect b="0" l="0" r="0" t="0"/>
          <a:stretch/>
        </p:blipFill>
        <p:spPr>
          <a:xfrm>
            <a:off x="603575" y="1358425"/>
            <a:ext cx="5400701" cy="3194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9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641" name="Google Shape;641;p98"/>
          <p:cNvGrpSpPr/>
          <p:nvPr/>
        </p:nvGrpSpPr>
        <p:grpSpPr>
          <a:xfrm>
            <a:off x="8212551" y="169348"/>
            <a:ext cx="738900" cy="738900"/>
            <a:chOff x="473351" y="619523"/>
            <a:chExt cx="738900" cy="738900"/>
          </a:xfrm>
        </p:grpSpPr>
        <p:sp>
          <p:nvSpPr>
            <p:cNvPr id="642" name="Google Shape;642;p9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3" name="Google Shape;643;p98"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44" name="Google Shape;644;p98"/>
          <p:cNvSpPr txBox="1"/>
          <p:nvPr/>
        </p:nvSpPr>
        <p:spPr>
          <a:xfrm>
            <a:off x="437538" y="204000"/>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BRANCH: CREANDO RAMAS</a:t>
            </a:r>
            <a:endParaRPr b="1" sz="3500">
              <a:solidFill>
                <a:schemeClr val="dk1"/>
              </a:solidFill>
              <a:latin typeface="DM Sans"/>
              <a:ea typeface="DM Sans"/>
              <a:cs typeface="DM Sans"/>
              <a:sym typeface="DM Sans"/>
            </a:endParaRPr>
          </a:p>
        </p:txBody>
      </p:sp>
      <p:graphicFrame>
        <p:nvGraphicFramePr>
          <p:cNvPr id="645" name="Google Shape;645;p98"/>
          <p:cNvGraphicFramePr/>
          <p:nvPr/>
        </p:nvGraphicFramePr>
        <p:xfrm>
          <a:off x="525025" y="1448675"/>
          <a:ext cx="3000000" cy="3000000"/>
        </p:xfrm>
        <a:graphic>
          <a:graphicData uri="http://schemas.openxmlformats.org/drawingml/2006/table">
            <a:tbl>
              <a:tblPr>
                <a:noFill/>
                <a:tableStyleId>{241B7B13-F079-4C3E-81EA-863B1676BDF2}</a:tableStyleId>
              </a:tblPr>
              <a:tblGrid>
                <a:gridCol w="8229425"/>
              </a:tblGrid>
              <a:tr h="2565400">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1: Verifico en cuál rama estoy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434343"/>
                          </a:solidFill>
                          <a:highlight>
                            <a:srgbClr val="000000"/>
                          </a:highlight>
                          <a:latin typeface="Consolas"/>
                          <a:ea typeface="Consolas"/>
                          <a:cs typeface="Consolas"/>
                          <a:sym typeface="Consolas"/>
                        </a:rPr>
                        <a:t>/* Paso 2. Creo la rama que voy a usar para el cambio */</a:t>
                      </a:r>
                      <a:br>
                        <a:rPr lang="es" u="none" cap="none" strike="noStrike">
                          <a:solidFill>
                            <a:srgbClr val="00FFFF"/>
                          </a:solidFill>
                          <a:highlight>
                            <a:srgbClr val="000000"/>
                          </a:highlight>
                          <a:latin typeface="Consolas"/>
                          <a:ea typeface="Consolas"/>
                          <a:cs typeface="Consolas"/>
                          <a:sym typeface="Consolas"/>
                        </a:rPr>
                      </a:b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 mi_rama</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3: Verifico que se creó la rama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 -l</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FFFFF"/>
                          </a:solidFill>
                          <a:highlight>
                            <a:srgbClr val="000000"/>
                          </a:highlight>
                          <a:latin typeface="Consolas"/>
                          <a:ea typeface="Consolas"/>
                          <a:cs typeface="Consolas"/>
                          <a:sym typeface="Consolas"/>
                        </a:rPr>
                        <a:t>mi_rama</a:t>
                      </a:r>
                      <a:endParaRPr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a:t>
                      </a:r>
                      <a:endParaRPr u="none" cap="none" strike="noStrike">
                        <a:solidFill>
                          <a:srgbClr val="00FFFF"/>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9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651" name="Google Shape;651;p99"/>
          <p:cNvGrpSpPr/>
          <p:nvPr/>
        </p:nvGrpSpPr>
        <p:grpSpPr>
          <a:xfrm>
            <a:off x="8212551" y="169348"/>
            <a:ext cx="738900" cy="738900"/>
            <a:chOff x="473351" y="619523"/>
            <a:chExt cx="738900" cy="738900"/>
          </a:xfrm>
        </p:grpSpPr>
        <p:sp>
          <p:nvSpPr>
            <p:cNvPr id="652" name="Google Shape;652;p9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3" name="Google Shape;653;p99"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54" name="Google Shape;654;p99"/>
          <p:cNvSpPr txBox="1"/>
          <p:nvPr/>
        </p:nvSpPr>
        <p:spPr>
          <a:xfrm>
            <a:off x="437538" y="280200"/>
            <a:ext cx="82689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CHECKOUT: </a:t>
            </a:r>
            <a:endParaRPr b="1" sz="35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MOVERNOS ENTRE RAMAS</a:t>
            </a:r>
            <a:endParaRPr b="1" sz="3500">
              <a:solidFill>
                <a:schemeClr val="dk1"/>
              </a:solidFill>
              <a:latin typeface="DM Sans"/>
              <a:ea typeface="DM Sans"/>
              <a:cs typeface="DM Sans"/>
              <a:sym typeface="DM Sans"/>
            </a:endParaRPr>
          </a:p>
        </p:txBody>
      </p:sp>
      <p:graphicFrame>
        <p:nvGraphicFramePr>
          <p:cNvPr id="655" name="Google Shape;655;p99"/>
          <p:cNvGraphicFramePr/>
          <p:nvPr/>
        </p:nvGraphicFramePr>
        <p:xfrm>
          <a:off x="497450" y="1876750"/>
          <a:ext cx="3000000" cy="3000000"/>
        </p:xfrm>
        <a:graphic>
          <a:graphicData uri="http://schemas.openxmlformats.org/drawingml/2006/table">
            <a:tbl>
              <a:tblPr>
                <a:noFill/>
                <a:tableStyleId>{241B7B13-F079-4C3E-81EA-863B1676BDF2}</a:tableStyleId>
              </a:tblPr>
              <a:tblGrid>
                <a:gridCol w="8257000"/>
              </a:tblGrid>
              <a:tr h="23215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Consolas"/>
                          <a:ea typeface="Consolas"/>
                          <a:cs typeface="Consolas"/>
                          <a:sym typeface="Consolas"/>
                        </a:rPr>
                        <a:t>/* Para moverme a la rama que cree uso el comando de git checkout */</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checkout mi_rama</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F3F3F3"/>
                          </a:solidFill>
                          <a:highlight>
                            <a:srgbClr val="000000"/>
                          </a:highlight>
                          <a:latin typeface="Consolas"/>
                          <a:ea typeface="Consolas"/>
                          <a:cs typeface="Consolas"/>
                          <a:sym typeface="Consolas"/>
                        </a:rPr>
                        <a:t>Switched to branch 'mi_rama'</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Consolas"/>
                          <a:ea typeface="Consolas"/>
                          <a:cs typeface="Consolas"/>
                          <a:sym typeface="Consolas"/>
                        </a:rPr>
                        <a:t>/* Verifico nuevamente que me movi de rama */</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branch -l</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rgbClr val="000000"/>
                          </a:highlight>
                          <a:latin typeface="Consolas"/>
                          <a:ea typeface="Consolas"/>
                          <a:cs typeface="Consolas"/>
                          <a:sym typeface="Consolas"/>
                        </a:rPr>
                        <a:t>master</a:t>
                      </a:r>
                      <a:endParaRPr sz="1600"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rgbClr val="000000"/>
                          </a:highlight>
                          <a:latin typeface="Consolas"/>
                          <a:ea typeface="Consolas"/>
                          <a:cs typeface="Consolas"/>
                          <a:sym typeface="Consolas"/>
                        </a:rPr>
                        <a:t>*mi_rama</a:t>
                      </a:r>
                      <a:endParaRPr sz="1600"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a:t>
                      </a:r>
                      <a:endParaRPr sz="1600" u="none" cap="none" strike="noStrike">
                        <a:solidFill>
                          <a:srgbClr val="00FFFF"/>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10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661" name="Google Shape;661;p100"/>
          <p:cNvGrpSpPr/>
          <p:nvPr/>
        </p:nvGrpSpPr>
        <p:grpSpPr>
          <a:xfrm>
            <a:off x="8212551" y="169348"/>
            <a:ext cx="738900" cy="738900"/>
            <a:chOff x="473351" y="619523"/>
            <a:chExt cx="738900" cy="738900"/>
          </a:xfrm>
        </p:grpSpPr>
        <p:sp>
          <p:nvSpPr>
            <p:cNvPr id="662" name="Google Shape;662;p10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p100"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64" name="Google Shape;664;p100"/>
          <p:cNvSpPr txBox="1"/>
          <p:nvPr/>
        </p:nvSpPr>
        <p:spPr>
          <a:xfrm>
            <a:off x="207663" y="238650"/>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BRANCH -D: BORRANDO RAMAS</a:t>
            </a:r>
            <a:endParaRPr b="1" sz="3500">
              <a:solidFill>
                <a:schemeClr val="dk1"/>
              </a:solidFill>
              <a:latin typeface="DM Sans"/>
              <a:ea typeface="DM Sans"/>
              <a:cs typeface="DM Sans"/>
              <a:sym typeface="DM Sans"/>
            </a:endParaRPr>
          </a:p>
        </p:txBody>
      </p:sp>
      <p:graphicFrame>
        <p:nvGraphicFramePr>
          <p:cNvPr id="665" name="Google Shape;665;p100"/>
          <p:cNvGraphicFramePr/>
          <p:nvPr/>
        </p:nvGraphicFramePr>
        <p:xfrm>
          <a:off x="509275" y="1151800"/>
          <a:ext cx="3000000" cy="3000000"/>
        </p:xfrm>
        <a:graphic>
          <a:graphicData uri="http://schemas.openxmlformats.org/drawingml/2006/table">
            <a:tbl>
              <a:tblPr>
                <a:noFill/>
                <a:tableStyleId>{241B7B13-F079-4C3E-81EA-863B1676BDF2}</a:tableStyleId>
              </a:tblPr>
              <a:tblGrid>
                <a:gridCol w="8125450"/>
              </a:tblGrid>
              <a:tr h="2972875">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1: Me muevo a la rama principal “master”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checkout master</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2: Verificar que se está en la rama de master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FFFFF"/>
                          </a:solidFill>
                          <a:highlight>
                            <a:srgbClr val="000000"/>
                          </a:highlight>
                          <a:latin typeface="Consolas"/>
                          <a:ea typeface="Consolas"/>
                          <a:cs typeface="Consolas"/>
                          <a:sym typeface="Consolas"/>
                        </a:rPr>
                        <a:t>mi_rama</a:t>
                      </a:r>
                      <a:endParaRPr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3: Procedo a borrar la rama que ya no voy a usar */</a:t>
                      </a:r>
                      <a:br>
                        <a:rPr lang="es" u="none" cap="none" strike="noStrike">
                          <a:solidFill>
                            <a:srgbClr val="00FFFF"/>
                          </a:solidFill>
                          <a:highlight>
                            <a:srgbClr val="000000"/>
                          </a:highlight>
                          <a:latin typeface="Consolas"/>
                          <a:ea typeface="Consolas"/>
                          <a:cs typeface="Consolas"/>
                          <a:sym typeface="Consolas"/>
                        </a:rPr>
                      </a:b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 -D mi_rama</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Deleted branch mi_rama (was </a:t>
                      </a:r>
                      <a:r>
                        <a:rPr lang="es">
                          <a:solidFill>
                            <a:srgbClr val="F3F3F3"/>
                          </a:solidFill>
                          <a:highlight>
                            <a:srgbClr val="000000"/>
                          </a:highlight>
                          <a:latin typeface="Consolas"/>
                          <a:ea typeface="Consolas"/>
                          <a:cs typeface="Consolas"/>
                          <a:sym typeface="Consolas"/>
                        </a:rPr>
                        <a:t>96e7e59</a:t>
                      </a:r>
                      <a:r>
                        <a:rPr lang="es" u="none" cap="none" strike="noStrike">
                          <a:solidFill>
                            <a:srgbClr val="F3F3F3"/>
                          </a:solidFill>
                          <a:highlight>
                            <a:srgbClr val="000000"/>
                          </a:highlight>
                          <a:latin typeface="Consolas"/>
                          <a:ea typeface="Consolas"/>
                          <a:cs typeface="Consolas"/>
                          <a:sym typeface="Consolas"/>
                        </a:rPr>
                        <a: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4: Verificar que se borró la rama*/</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666666"/>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GIT CHECKOUT: LISTAR COMMITS</a:t>
            </a:r>
            <a:endParaRPr b="1" sz="4000">
              <a:solidFill>
                <a:schemeClr val="dk1"/>
              </a:solidFill>
              <a:latin typeface="DM Sans"/>
              <a:ea typeface="DM Sans"/>
              <a:cs typeface="DM Sans"/>
              <a:sym typeface="DM Sans"/>
            </a:endParaRPr>
          </a:p>
        </p:txBody>
      </p:sp>
      <p:sp>
        <p:nvSpPr>
          <p:cNvPr id="671" name="Google Shape;671;p101"/>
          <p:cNvSpPr txBox="1"/>
          <p:nvPr/>
        </p:nvSpPr>
        <p:spPr>
          <a:xfrm>
            <a:off x="473350" y="1908175"/>
            <a:ext cx="62700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Así como nos movemos entre ramas, nos podemos mover entre commits.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Recuerden que al hacer cambios, adherirlos y comitearlos, se crea un historial de dichos cambios, los logs.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posibilidad de volver a un commit en específico es una </a:t>
            </a:r>
            <a:r>
              <a:rPr lang="es" sz="1350">
                <a:highlight>
                  <a:schemeClr val="accent6"/>
                </a:highlight>
                <a:latin typeface="DM Sans"/>
                <a:ea typeface="DM Sans"/>
                <a:cs typeface="DM Sans"/>
                <a:sym typeface="DM Sans"/>
              </a:rPr>
              <a:t>ventaja</a:t>
            </a:r>
            <a:r>
              <a:rPr lang="es" sz="1350">
                <a:latin typeface="DM Sans"/>
                <a:ea typeface="DM Sans"/>
                <a:cs typeface="DM Sans"/>
                <a:sym typeface="DM Sans"/>
              </a:rPr>
              <a:t> de los controladores de versiones, que permiten </a:t>
            </a:r>
            <a:r>
              <a:rPr lang="es" sz="1350">
                <a:highlight>
                  <a:schemeClr val="accent6"/>
                </a:highlight>
                <a:latin typeface="DM Sans"/>
                <a:ea typeface="DM Sans"/>
                <a:cs typeface="DM Sans"/>
                <a:sym typeface="DM Sans"/>
              </a:rPr>
              <a:t>volver a un estado anterior</a:t>
            </a:r>
            <a:r>
              <a:rPr lang="es" sz="1350">
                <a:latin typeface="DM Sans"/>
                <a:ea typeface="DM Sans"/>
                <a:cs typeface="DM Sans"/>
                <a:sym typeface="DM Sans"/>
              </a:rPr>
              <a:t> si se presenta un problema, error o cambio inesperado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672" name="Google Shape;672;p101"/>
          <p:cNvSpPr txBox="1"/>
          <p:nvPr/>
        </p:nvSpPr>
        <p:spPr>
          <a:xfrm>
            <a:off x="677400" y="2691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2"/>
          <p:cNvSpPr txBox="1"/>
          <p:nvPr/>
        </p:nvSpPr>
        <p:spPr>
          <a:xfrm>
            <a:off x="473350" y="619525"/>
            <a:ext cx="8141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GIT CHECKOUT: LISTAR COMMITS</a:t>
            </a:r>
            <a:endParaRPr b="1" sz="34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rPr b="1" lang="es" sz="3000">
                <a:solidFill>
                  <a:schemeClr val="dk1"/>
                </a:solidFill>
                <a:latin typeface="DM Sans"/>
                <a:ea typeface="DM Sans"/>
                <a:cs typeface="DM Sans"/>
                <a:sym typeface="DM Sans"/>
              </a:rPr>
              <a:t>Vamos a crear nuevamente una rama...</a:t>
            </a:r>
            <a:endParaRPr b="1" sz="3000">
              <a:solidFill>
                <a:schemeClr val="dk1"/>
              </a:solidFill>
              <a:latin typeface="DM Sans"/>
              <a:ea typeface="DM Sans"/>
              <a:cs typeface="DM Sans"/>
              <a:sym typeface="DM Sans"/>
            </a:endParaRPr>
          </a:p>
        </p:txBody>
      </p:sp>
      <p:sp>
        <p:nvSpPr>
          <p:cNvPr id="678" name="Google Shape;678;p102"/>
          <p:cNvSpPr/>
          <p:nvPr/>
        </p:nvSpPr>
        <p:spPr>
          <a:xfrm>
            <a:off x="1022313" y="19509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02"/>
          <p:cNvSpPr/>
          <p:nvPr/>
        </p:nvSpPr>
        <p:spPr>
          <a:xfrm>
            <a:off x="3068940" y="19301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2"/>
          <p:cNvSpPr/>
          <p:nvPr/>
        </p:nvSpPr>
        <p:spPr>
          <a:xfrm>
            <a:off x="5034626" y="1930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81" name="Google Shape;681;p102"/>
          <p:cNvCxnSpPr>
            <a:stCxn id="682" idx="3"/>
            <a:endCxn id="679" idx="2"/>
          </p:cNvCxnSpPr>
          <p:nvPr/>
        </p:nvCxnSpPr>
        <p:spPr>
          <a:xfrm flipH="1" rot="10800000">
            <a:off x="1523025" y="2223725"/>
            <a:ext cx="1545900" cy="20700"/>
          </a:xfrm>
          <a:prstGeom prst="straightConnector1">
            <a:avLst/>
          </a:prstGeom>
          <a:noFill/>
          <a:ln cap="flat" cmpd="sng" w="9525">
            <a:solidFill>
              <a:srgbClr val="EAFF6A"/>
            </a:solidFill>
            <a:prstDash val="solid"/>
            <a:round/>
            <a:headEnd len="sm" w="sm" type="none"/>
            <a:tailEnd len="sm" w="sm" type="none"/>
          </a:ln>
        </p:spPr>
      </p:cxnSp>
      <p:cxnSp>
        <p:nvCxnSpPr>
          <p:cNvPr id="683" name="Google Shape;683;p102"/>
          <p:cNvCxnSpPr>
            <a:stCxn id="679" idx="6"/>
            <a:endCxn id="680" idx="2"/>
          </p:cNvCxnSpPr>
          <p:nvPr/>
        </p:nvCxnSpPr>
        <p:spPr>
          <a:xfrm>
            <a:off x="3656040" y="2223654"/>
            <a:ext cx="1378500" cy="0"/>
          </a:xfrm>
          <a:prstGeom prst="straightConnector1">
            <a:avLst/>
          </a:prstGeom>
          <a:noFill/>
          <a:ln cap="flat" cmpd="sng" w="9525">
            <a:solidFill>
              <a:srgbClr val="EAFF6A"/>
            </a:solidFill>
            <a:prstDash val="solid"/>
            <a:round/>
            <a:headEnd len="sm" w="sm" type="none"/>
            <a:tailEnd len="sm" w="sm" type="none"/>
          </a:ln>
        </p:spPr>
      </p:cxnSp>
      <p:sp>
        <p:nvSpPr>
          <p:cNvPr id="684" name="Google Shape;684;p102"/>
          <p:cNvSpPr txBox="1"/>
          <p:nvPr/>
        </p:nvSpPr>
        <p:spPr>
          <a:xfrm>
            <a:off x="340425" y="3183000"/>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Crea una rama con git branch nueva_rama</a:t>
            </a:r>
            <a:endParaRPr sz="1350">
              <a:solidFill>
                <a:schemeClr val="dk1"/>
              </a:solidFill>
              <a:latin typeface="DM Sans"/>
              <a:ea typeface="DM Sans"/>
              <a:cs typeface="DM Sans"/>
              <a:sym typeface="DM Sans"/>
            </a:endParaRPr>
          </a:p>
        </p:txBody>
      </p:sp>
      <p:sp>
        <p:nvSpPr>
          <p:cNvPr id="685" name="Google Shape;685;p102"/>
          <p:cNvSpPr txBox="1"/>
          <p:nvPr/>
        </p:nvSpPr>
        <p:spPr>
          <a:xfrm>
            <a:off x="2485600" y="3183000"/>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Cambia de rama con git checkout nueva_rama</a:t>
            </a:r>
            <a:endParaRPr b="0" i="0" sz="1350" u="none" cap="none" strike="noStrike">
              <a:solidFill>
                <a:srgbClr val="000000"/>
              </a:solidFill>
              <a:latin typeface="DM Sans"/>
              <a:ea typeface="DM Sans"/>
              <a:cs typeface="DM Sans"/>
              <a:sym typeface="DM Sans"/>
            </a:endParaRPr>
          </a:p>
        </p:txBody>
      </p:sp>
      <p:sp>
        <p:nvSpPr>
          <p:cNvPr id="686" name="Google Shape;686;p102"/>
          <p:cNvSpPr txBox="1"/>
          <p:nvPr/>
        </p:nvSpPr>
        <p:spPr>
          <a:xfrm>
            <a:off x="4640075" y="312552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Verifica que cambiaste de rama con git branch -l</a:t>
            </a:r>
            <a:endParaRPr sz="1350">
              <a:solidFill>
                <a:schemeClr val="dk1"/>
              </a:solidFill>
              <a:latin typeface="DM Sans"/>
              <a:ea typeface="DM Sans"/>
              <a:cs typeface="DM Sans"/>
              <a:sym typeface="DM Sans"/>
            </a:endParaRPr>
          </a:p>
        </p:txBody>
      </p:sp>
      <p:sp>
        <p:nvSpPr>
          <p:cNvPr id="687" name="Google Shape;687;p102"/>
          <p:cNvSpPr txBox="1"/>
          <p:nvPr/>
        </p:nvSpPr>
        <p:spPr>
          <a:xfrm>
            <a:off x="3155388"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688" name="Google Shape;688;p102"/>
          <p:cNvSpPr txBox="1"/>
          <p:nvPr/>
        </p:nvSpPr>
        <p:spPr>
          <a:xfrm>
            <a:off x="5121038"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682" name="Google Shape;682;p102"/>
          <p:cNvSpPr txBox="1"/>
          <p:nvPr/>
        </p:nvSpPr>
        <p:spPr>
          <a:xfrm>
            <a:off x="1108725" y="19442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
        <p:nvSpPr>
          <p:cNvPr id="689" name="Google Shape;689;p102"/>
          <p:cNvSpPr/>
          <p:nvPr/>
        </p:nvSpPr>
        <p:spPr>
          <a:xfrm>
            <a:off x="7000301" y="1930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0" name="Google Shape;690;p102"/>
          <p:cNvCxnSpPr>
            <a:endCxn id="689" idx="2"/>
          </p:cNvCxnSpPr>
          <p:nvPr/>
        </p:nvCxnSpPr>
        <p:spPr>
          <a:xfrm>
            <a:off x="5621801" y="2223679"/>
            <a:ext cx="1378500" cy="0"/>
          </a:xfrm>
          <a:prstGeom prst="straightConnector1">
            <a:avLst/>
          </a:prstGeom>
          <a:noFill/>
          <a:ln cap="flat" cmpd="sng" w="9525">
            <a:solidFill>
              <a:srgbClr val="EAFF6A"/>
            </a:solidFill>
            <a:prstDash val="solid"/>
            <a:round/>
            <a:headEnd len="sm" w="sm" type="none"/>
            <a:tailEnd len="sm" w="sm" type="none"/>
          </a:ln>
        </p:spPr>
      </p:cxnSp>
      <p:sp>
        <p:nvSpPr>
          <p:cNvPr id="691" name="Google Shape;691;p102"/>
          <p:cNvSpPr txBox="1"/>
          <p:nvPr/>
        </p:nvSpPr>
        <p:spPr>
          <a:xfrm>
            <a:off x="6605750" y="3125525"/>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Agrega al index.html un texto nuevo.</a:t>
            </a:r>
            <a:endParaRPr sz="1350">
              <a:solidFill>
                <a:schemeClr val="dk1"/>
              </a:solidFill>
              <a:latin typeface="DM Sans"/>
              <a:ea typeface="DM Sans"/>
              <a:cs typeface="DM Sans"/>
              <a:sym typeface="DM Sans"/>
            </a:endParaRPr>
          </a:p>
        </p:txBody>
      </p:sp>
      <p:sp>
        <p:nvSpPr>
          <p:cNvPr id="692" name="Google Shape;692;p102"/>
          <p:cNvSpPr txBox="1"/>
          <p:nvPr/>
        </p:nvSpPr>
        <p:spPr>
          <a:xfrm>
            <a:off x="7086713"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4</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3"/>
          <p:cNvSpPr txBox="1"/>
          <p:nvPr/>
        </p:nvSpPr>
        <p:spPr>
          <a:xfrm>
            <a:off x="473350" y="619525"/>
            <a:ext cx="8141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GIT CHECKOUT: LISTAR COMMITS</a:t>
            </a:r>
            <a:endParaRPr b="1" sz="34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rPr b="1" lang="es" sz="3000">
                <a:solidFill>
                  <a:schemeClr val="dk1"/>
                </a:solidFill>
                <a:latin typeface="DM Sans"/>
                <a:ea typeface="DM Sans"/>
                <a:cs typeface="DM Sans"/>
                <a:sym typeface="DM Sans"/>
              </a:rPr>
              <a:t>Vamos a crear nuevamente una rama...</a:t>
            </a:r>
            <a:endParaRPr b="1" sz="3000">
              <a:solidFill>
                <a:schemeClr val="dk1"/>
              </a:solidFill>
              <a:latin typeface="DM Sans"/>
              <a:ea typeface="DM Sans"/>
              <a:cs typeface="DM Sans"/>
              <a:sym typeface="DM Sans"/>
            </a:endParaRPr>
          </a:p>
        </p:txBody>
      </p:sp>
      <p:sp>
        <p:nvSpPr>
          <p:cNvPr id="698" name="Google Shape;698;p103"/>
          <p:cNvSpPr/>
          <p:nvPr/>
        </p:nvSpPr>
        <p:spPr>
          <a:xfrm>
            <a:off x="1022313" y="19509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03"/>
          <p:cNvSpPr/>
          <p:nvPr/>
        </p:nvSpPr>
        <p:spPr>
          <a:xfrm>
            <a:off x="3068940" y="19301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03"/>
          <p:cNvSpPr/>
          <p:nvPr/>
        </p:nvSpPr>
        <p:spPr>
          <a:xfrm>
            <a:off x="5034626" y="1930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1" name="Google Shape;701;p103"/>
          <p:cNvCxnSpPr>
            <a:stCxn id="702" idx="3"/>
            <a:endCxn id="699" idx="2"/>
          </p:cNvCxnSpPr>
          <p:nvPr/>
        </p:nvCxnSpPr>
        <p:spPr>
          <a:xfrm flipH="1" rot="10800000">
            <a:off x="1523025" y="2223725"/>
            <a:ext cx="1545900" cy="20700"/>
          </a:xfrm>
          <a:prstGeom prst="straightConnector1">
            <a:avLst/>
          </a:prstGeom>
          <a:noFill/>
          <a:ln cap="flat" cmpd="sng" w="9525">
            <a:solidFill>
              <a:srgbClr val="EAFF6A"/>
            </a:solidFill>
            <a:prstDash val="solid"/>
            <a:round/>
            <a:headEnd len="sm" w="sm" type="none"/>
            <a:tailEnd len="sm" w="sm" type="none"/>
          </a:ln>
        </p:spPr>
      </p:cxnSp>
      <p:cxnSp>
        <p:nvCxnSpPr>
          <p:cNvPr id="703" name="Google Shape;703;p103"/>
          <p:cNvCxnSpPr>
            <a:stCxn id="699" idx="6"/>
            <a:endCxn id="700" idx="2"/>
          </p:cNvCxnSpPr>
          <p:nvPr/>
        </p:nvCxnSpPr>
        <p:spPr>
          <a:xfrm>
            <a:off x="3656040" y="2223654"/>
            <a:ext cx="1378500" cy="0"/>
          </a:xfrm>
          <a:prstGeom prst="straightConnector1">
            <a:avLst/>
          </a:prstGeom>
          <a:noFill/>
          <a:ln cap="flat" cmpd="sng" w="9525">
            <a:solidFill>
              <a:srgbClr val="EAFF6A"/>
            </a:solidFill>
            <a:prstDash val="solid"/>
            <a:round/>
            <a:headEnd len="sm" w="sm" type="none"/>
            <a:tailEnd len="sm" w="sm" type="none"/>
          </a:ln>
        </p:spPr>
      </p:cxnSp>
      <p:sp>
        <p:nvSpPr>
          <p:cNvPr id="704" name="Google Shape;704;p103"/>
          <p:cNvSpPr txBox="1"/>
          <p:nvPr/>
        </p:nvSpPr>
        <p:spPr>
          <a:xfrm>
            <a:off x="340425" y="3183000"/>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Verifica que hubo un cambio en el index.html con git status</a:t>
            </a:r>
            <a:endParaRPr sz="1350">
              <a:solidFill>
                <a:schemeClr val="dk1"/>
              </a:solidFill>
              <a:latin typeface="DM Sans"/>
              <a:ea typeface="DM Sans"/>
              <a:cs typeface="DM Sans"/>
              <a:sym typeface="DM Sans"/>
            </a:endParaRPr>
          </a:p>
        </p:txBody>
      </p:sp>
      <p:sp>
        <p:nvSpPr>
          <p:cNvPr id="705" name="Google Shape;705;p103"/>
          <p:cNvSpPr txBox="1"/>
          <p:nvPr/>
        </p:nvSpPr>
        <p:spPr>
          <a:xfrm>
            <a:off x="2485600" y="3183000"/>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Adhiere el cambio con Git Add.</a:t>
            </a:r>
            <a:endParaRPr sz="1350">
              <a:solidFill>
                <a:schemeClr val="dk1"/>
              </a:solidFill>
              <a:latin typeface="DM Sans"/>
              <a:ea typeface="DM Sans"/>
              <a:cs typeface="DM Sans"/>
              <a:sym typeface="DM Sans"/>
            </a:endParaRPr>
          </a:p>
        </p:txBody>
      </p:sp>
      <p:sp>
        <p:nvSpPr>
          <p:cNvPr id="706" name="Google Shape;706;p103"/>
          <p:cNvSpPr txBox="1"/>
          <p:nvPr/>
        </p:nvSpPr>
        <p:spPr>
          <a:xfrm>
            <a:off x="4640075" y="312552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Comitea el cambio con git commit -m “Agregando texto al html”</a:t>
            </a:r>
            <a:endParaRPr sz="1350">
              <a:solidFill>
                <a:schemeClr val="dk1"/>
              </a:solidFill>
              <a:latin typeface="DM Sans"/>
              <a:ea typeface="DM Sans"/>
              <a:cs typeface="DM Sans"/>
              <a:sym typeface="DM Sans"/>
            </a:endParaRPr>
          </a:p>
        </p:txBody>
      </p:sp>
      <p:sp>
        <p:nvSpPr>
          <p:cNvPr id="707" name="Google Shape;707;p103"/>
          <p:cNvSpPr txBox="1"/>
          <p:nvPr/>
        </p:nvSpPr>
        <p:spPr>
          <a:xfrm>
            <a:off x="3155388"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6</a:t>
            </a:r>
            <a:endParaRPr b="1" i="0" sz="3000" u="none" cap="none" strike="noStrike">
              <a:solidFill>
                <a:schemeClr val="dk1"/>
              </a:solidFill>
              <a:latin typeface="DM Sans"/>
              <a:ea typeface="DM Sans"/>
              <a:cs typeface="DM Sans"/>
              <a:sym typeface="DM Sans"/>
            </a:endParaRPr>
          </a:p>
        </p:txBody>
      </p:sp>
      <p:sp>
        <p:nvSpPr>
          <p:cNvPr id="708" name="Google Shape;708;p103"/>
          <p:cNvSpPr txBox="1"/>
          <p:nvPr/>
        </p:nvSpPr>
        <p:spPr>
          <a:xfrm>
            <a:off x="5121038"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7</a:t>
            </a:r>
            <a:endParaRPr b="1" i="0" sz="3000" u="none" cap="none" strike="noStrike">
              <a:solidFill>
                <a:schemeClr val="dk1"/>
              </a:solidFill>
              <a:latin typeface="DM Sans"/>
              <a:ea typeface="DM Sans"/>
              <a:cs typeface="DM Sans"/>
              <a:sym typeface="DM Sans"/>
            </a:endParaRPr>
          </a:p>
        </p:txBody>
      </p:sp>
      <p:sp>
        <p:nvSpPr>
          <p:cNvPr id="702" name="Google Shape;702;p103"/>
          <p:cNvSpPr txBox="1"/>
          <p:nvPr/>
        </p:nvSpPr>
        <p:spPr>
          <a:xfrm>
            <a:off x="1108725" y="19442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5</a:t>
            </a:r>
            <a:endParaRPr b="1" i="0" sz="3000" u="none" cap="none" strike="noStrike">
              <a:solidFill>
                <a:schemeClr val="dk1"/>
              </a:solidFill>
              <a:latin typeface="DM Sans"/>
              <a:ea typeface="DM Sans"/>
              <a:cs typeface="DM Sans"/>
              <a:sym typeface="DM Sans"/>
            </a:endParaRPr>
          </a:p>
        </p:txBody>
      </p:sp>
      <p:sp>
        <p:nvSpPr>
          <p:cNvPr id="709" name="Google Shape;709;p103"/>
          <p:cNvSpPr/>
          <p:nvPr/>
        </p:nvSpPr>
        <p:spPr>
          <a:xfrm>
            <a:off x="7000301" y="1930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0" name="Google Shape;710;p103"/>
          <p:cNvCxnSpPr>
            <a:endCxn id="709" idx="2"/>
          </p:cNvCxnSpPr>
          <p:nvPr/>
        </p:nvCxnSpPr>
        <p:spPr>
          <a:xfrm>
            <a:off x="5621801" y="2223679"/>
            <a:ext cx="1378500" cy="0"/>
          </a:xfrm>
          <a:prstGeom prst="straightConnector1">
            <a:avLst/>
          </a:prstGeom>
          <a:noFill/>
          <a:ln cap="flat" cmpd="sng" w="9525">
            <a:solidFill>
              <a:srgbClr val="EAFF6A"/>
            </a:solidFill>
            <a:prstDash val="solid"/>
            <a:round/>
            <a:headEnd len="sm" w="sm" type="none"/>
            <a:tailEnd len="sm" w="sm" type="none"/>
          </a:ln>
        </p:spPr>
      </p:cxnSp>
      <p:sp>
        <p:nvSpPr>
          <p:cNvPr id="711" name="Google Shape;711;p103"/>
          <p:cNvSpPr txBox="1"/>
          <p:nvPr/>
        </p:nvSpPr>
        <p:spPr>
          <a:xfrm>
            <a:off x="6605750" y="312552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Agrega un título al index.html y repite los pasos para poder comitear el cambio.</a:t>
            </a:r>
            <a:endParaRPr sz="1350">
              <a:solidFill>
                <a:schemeClr val="dk1"/>
              </a:solidFill>
              <a:latin typeface="DM Sans"/>
              <a:ea typeface="DM Sans"/>
              <a:cs typeface="DM Sans"/>
              <a:sym typeface="DM Sans"/>
            </a:endParaRPr>
          </a:p>
        </p:txBody>
      </p:sp>
      <p:sp>
        <p:nvSpPr>
          <p:cNvPr id="712" name="Google Shape;712;p103"/>
          <p:cNvSpPr txBox="1"/>
          <p:nvPr/>
        </p:nvSpPr>
        <p:spPr>
          <a:xfrm>
            <a:off x="7086713"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8</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10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718" name="Google Shape;718;p104"/>
          <p:cNvGrpSpPr/>
          <p:nvPr/>
        </p:nvGrpSpPr>
        <p:grpSpPr>
          <a:xfrm>
            <a:off x="8212551" y="169348"/>
            <a:ext cx="738900" cy="738900"/>
            <a:chOff x="473351" y="619523"/>
            <a:chExt cx="738900" cy="738900"/>
          </a:xfrm>
        </p:grpSpPr>
        <p:sp>
          <p:nvSpPr>
            <p:cNvPr id="719" name="Google Shape;719;p10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0" name="Google Shape;720;p104"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21" name="Google Shape;721;p104"/>
          <p:cNvSpPr txBox="1"/>
          <p:nvPr/>
        </p:nvSpPr>
        <p:spPr>
          <a:xfrm>
            <a:off x="207663" y="238650"/>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CHECKOUT: LISTAR COMMITS</a:t>
            </a:r>
            <a:endParaRPr b="1" sz="3500">
              <a:solidFill>
                <a:schemeClr val="dk1"/>
              </a:solidFill>
              <a:latin typeface="DM Sans"/>
              <a:ea typeface="DM Sans"/>
              <a:cs typeface="DM Sans"/>
              <a:sym typeface="DM Sans"/>
            </a:endParaRPr>
          </a:p>
        </p:txBody>
      </p:sp>
      <p:graphicFrame>
        <p:nvGraphicFramePr>
          <p:cNvPr id="722" name="Google Shape;722;p104"/>
          <p:cNvGraphicFramePr/>
          <p:nvPr/>
        </p:nvGraphicFramePr>
        <p:xfrm>
          <a:off x="1063088" y="1472135"/>
          <a:ext cx="3000000" cy="3000000"/>
        </p:xfrm>
        <a:graphic>
          <a:graphicData uri="http://schemas.openxmlformats.org/drawingml/2006/table">
            <a:tbl>
              <a:tblPr>
                <a:noFill/>
                <a:tableStyleId>{241B7B13-F079-4C3E-81EA-863B1676BDF2}</a:tableStyleId>
              </a:tblPr>
              <a:tblGrid>
                <a:gridCol w="7017825"/>
              </a:tblGrid>
              <a:tr h="25868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rgbClr val="000000"/>
                          </a:highlight>
                          <a:latin typeface="Consolas"/>
                          <a:ea typeface="Consolas"/>
                          <a:cs typeface="Consolas"/>
                          <a:sym typeface="Consolas"/>
                        </a:rPr>
                        <a:t>/* Para ver los commits realizados, los listamos con el comando git log --oneline para verlos en una sola línea*/</a:t>
                      </a:r>
                      <a:endParaRPr sz="1600"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log --oneline</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999999"/>
                          </a:solidFill>
                          <a:highlight>
                            <a:srgbClr val="000000"/>
                          </a:highlight>
                          <a:latin typeface="Consolas"/>
                          <a:ea typeface="Consolas"/>
                          <a:cs typeface="Consolas"/>
                          <a:sym typeface="Consolas"/>
                        </a:rPr>
                        <a:t>/* Se listan todos los cambios que se han realizado sobre el index.html */</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FFFF00"/>
                          </a:solidFill>
                          <a:highlight>
                            <a:srgbClr val="000000"/>
                          </a:highlight>
                          <a:latin typeface="Consolas"/>
                          <a:ea typeface="Consolas"/>
                          <a:cs typeface="Consolas"/>
                          <a:sym typeface="Consolas"/>
                        </a:rPr>
                        <a:t>fc59b88 (</a:t>
                      </a:r>
                      <a:r>
                        <a:rPr lang="es" sz="1600" u="none" cap="none" strike="noStrike">
                          <a:solidFill>
                            <a:srgbClr val="00FF00"/>
                          </a:solidFill>
                          <a:highlight>
                            <a:srgbClr val="000000"/>
                          </a:highlight>
                          <a:latin typeface="Consolas"/>
                          <a:ea typeface="Consolas"/>
                          <a:cs typeface="Consolas"/>
                          <a:sym typeface="Consolas"/>
                        </a:rPr>
                        <a:t>HEAD</a:t>
                      </a:r>
                      <a:r>
                        <a:rPr lang="es" sz="1600" u="none" cap="none" strike="noStrike">
                          <a:solidFill>
                            <a:srgbClr val="FFFF00"/>
                          </a:solidFill>
                          <a:highlight>
                            <a:srgbClr val="000000"/>
                          </a:highlight>
                          <a:latin typeface="Consolas"/>
                          <a:ea typeface="Consolas"/>
                          <a:cs typeface="Consolas"/>
                          <a:sym typeface="Consolas"/>
                        </a:rPr>
                        <a:t> -&gt; </a:t>
                      </a:r>
                      <a:r>
                        <a:rPr lang="es" sz="1600" u="none" cap="none" strike="noStrike">
                          <a:solidFill>
                            <a:srgbClr val="00FFFF"/>
                          </a:solidFill>
                          <a:highlight>
                            <a:srgbClr val="000000"/>
                          </a:highlight>
                          <a:latin typeface="Consolas"/>
                          <a:ea typeface="Consolas"/>
                          <a:cs typeface="Consolas"/>
                          <a:sym typeface="Consolas"/>
                        </a:rPr>
                        <a:t>nueva_rama</a:t>
                      </a:r>
                      <a:r>
                        <a:rPr lang="es" sz="1600" u="none" cap="none" strike="noStrike">
                          <a:solidFill>
                            <a:srgbClr val="FFFF00"/>
                          </a:solidFill>
                          <a:highlight>
                            <a:srgbClr val="000000"/>
                          </a:highlight>
                          <a:latin typeface="Consolas"/>
                          <a:ea typeface="Consolas"/>
                          <a:cs typeface="Consolas"/>
                          <a:sym typeface="Consolas"/>
                        </a:rPr>
                        <a:t>) </a:t>
                      </a:r>
                      <a:r>
                        <a:rPr lang="es" sz="1600" u="none" cap="none" strike="noStrike">
                          <a:solidFill>
                            <a:srgbClr val="FFFFFF"/>
                          </a:solidFill>
                          <a:highlight>
                            <a:srgbClr val="000000"/>
                          </a:highlight>
                          <a:latin typeface="Consolas"/>
                          <a:ea typeface="Consolas"/>
                          <a:cs typeface="Consolas"/>
                          <a:sym typeface="Consolas"/>
                        </a:rPr>
                        <a:t>Ahora agregamos un título</a:t>
                      </a:r>
                      <a:endParaRPr sz="1600"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FFFF00"/>
                          </a:solidFill>
                          <a:highlight>
                            <a:srgbClr val="000000"/>
                          </a:highlight>
                          <a:latin typeface="Consolas"/>
                          <a:ea typeface="Consolas"/>
                          <a:cs typeface="Consolas"/>
                          <a:sym typeface="Consolas"/>
                        </a:rPr>
                        <a:t>6bcff19 </a:t>
                      </a:r>
                      <a:r>
                        <a:rPr lang="es" sz="1600" u="none" cap="none" strike="noStrike">
                          <a:solidFill>
                            <a:srgbClr val="FFFFFF"/>
                          </a:solidFill>
                          <a:latin typeface="Consolas"/>
                          <a:ea typeface="Consolas"/>
                          <a:cs typeface="Consolas"/>
                          <a:sym typeface="Consolas"/>
                        </a:rPr>
                        <a:t>Agregar un texto al index.html</a:t>
                      </a:r>
                      <a:endParaRPr sz="16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00"/>
                          </a:solidFill>
                          <a:highlight>
                            <a:srgbClr val="000000"/>
                          </a:highlight>
                          <a:latin typeface="Consolas"/>
                          <a:ea typeface="Consolas"/>
                          <a:cs typeface="Consolas"/>
                          <a:sym typeface="Consolas"/>
                        </a:rPr>
                        <a:t>41e6121 </a:t>
                      </a:r>
                      <a:r>
                        <a:rPr lang="es" sz="1600" u="none" cap="none" strike="noStrike">
                          <a:solidFill>
                            <a:srgbClr val="00FFFF"/>
                          </a:solidFill>
                          <a:highlight>
                            <a:srgbClr val="000000"/>
                          </a:highlight>
                          <a:latin typeface="Consolas"/>
                          <a:ea typeface="Consolas"/>
                          <a:cs typeface="Consolas"/>
                          <a:sym typeface="Consolas"/>
                        </a:rPr>
                        <a:t>(master) </a:t>
                      </a:r>
                      <a:r>
                        <a:rPr lang="es" sz="1600" u="none" cap="none" strike="noStrike">
                          <a:solidFill>
                            <a:srgbClr val="FFFFFF"/>
                          </a:solidFill>
                          <a:highlight>
                            <a:srgbClr val="000000"/>
                          </a:highlight>
                          <a:latin typeface="Consolas"/>
                          <a:ea typeface="Consolas"/>
                          <a:cs typeface="Consolas"/>
                          <a:sym typeface="Consolas"/>
                        </a:rPr>
                        <a:t>Primer archivo del repositorio</a:t>
                      </a:r>
                      <a:endParaRPr sz="1600"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a:t>
                      </a:r>
                      <a:endParaRPr sz="1600" u="none" cap="none" strike="noStrike">
                        <a:solidFill>
                          <a:srgbClr val="999999"/>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GIT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10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728" name="Google Shape;728;p105"/>
          <p:cNvGrpSpPr/>
          <p:nvPr/>
        </p:nvGrpSpPr>
        <p:grpSpPr>
          <a:xfrm>
            <a:off x="8212551" y="169348"/>
            <a:ext cx="738900" cy="738900"/>
            <a:chOff x="473351" y="619523"/>
            <a:chExt cx="738900" cy="738900"/>
          </a:xfrm>
        </p:grpSpPr>
        <p:sp>
          <p:nvSpPr>
            <p:cNvPr id="729" name="Google Shape;729;p10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0" name="Google Shape;730;p10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31" name="Google Shape;731;p105"/>
          <p:cNvSpPr txBox="1"/>
          <p:nvPr/>
        </p:nvSpPr>
        <p:spPr>
          <a:xfrm>
            <a:off x="159788" y="321750"/>
            <a:ext cx="8268900" cy="586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2900">
                <a:solidFill>
                  <a:schemeClr val="dk1"/>
                </a:solidFill>
                <a:latin typeface="DM Sans"/>
                <a:ea typeface="DM Sans"/>
                <a:cs typeface="DM Sans"/>
                <a:sym typeface="DM Sans"/>
              </a:rPr>
              <a:t>GIT CHECKOUT: MOVERNOS A UN COMMIT</a:t>
            </a:r>
            <a:endParaRPr b="1" sz="2900">
              <a:solidFill>
                <a:schemeClr val="dk1"/>
              </a:solidFill>
              <a:latin typeface="DM Sans"/>
              <a:ea typeface="DM Sans"/>
              <a:cs typeface="DM Sans"/>
              <a:sym typeface="DM Sans"/>
            </a:endParaRPr>
          </a:p>
        </p:txBody>
      </p:sp>
      <p:graphicFrame>
        <p:nvGraphicFramePr>
          <p:cNvPr id="732" name="Google Shape;732;p105"/>
          <p:cNvGraphicFramePr/>
          <p:nvPr/>
        </p:nvGraphicFramePr>
        <p:xfrm>
          <a:off x="657625" y="978913"/>
          <a:ext cx="3000000" cy="3000000"/>
        </p:xfrm>
        <a:graphic>
          <a:graphicData uri="http://schemas.openxmlformats.org/drawingml/2006/table">
            <a:tbl>
              <a:tblPr>
                <a:noFill/>
                <a:tableStyleId>{241B7B13-F079-4C3E-81EA-863B1676BDF2}</a:tableStyleId>
              </a:tblPr>
              <a:tblGrid>
                <a:gridCol w="8061175"/>
              </a:tblGrid>
              <a:tr h="3642700">
                <a:tc>
                  <a:txBody>
                    <a:bodyPr/>
                    <a:lstStyle/>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999999"/>
                          </a:solidFill>
                          <a:highlight>
                            <a:srgbClr val="000000"/>
                          </a:highlight>
                          <a:latin typeface="Consolas"/>
                          <a:ea typeface="Consolas"/>
                          <a:cs typeface="Consolas"/>
                          <a:sym typeface="Consolas"/>
                        </a:rPr>
                        <a:t>/* Supongamos que me equivoqué en agregar el título, quiero volver al punto anterior del texto, busco el número de commit y me muevo hacia ese punto */</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checkout </a:t>
                      </a:r>
                      <a:r>
                        <a:rPr lang="es" u="none" cap="none" strike="noStrike">
                          <a:solidFill>
                            <a:srgbClr val="FFFFFF"/>
                          </a:solidFill>
                          <a:highlight>
                            <a:srgbClr val="000000"/>
                          </a:highlight>
                          <a:latin typeface="Consolas"/>
                          <a:ea typeface="Consolas"/>
                          <a:cs typeface="Consolas"/>
                          <a:sym typeface="Consolas"/>
                        </a:rPr>
                        <a:t>6bcff19</a:t>
                      </a:r>
                      <a:endParaRPr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Note: checking out </a:t>
                      </a:r>
                      <a:r>
                        <a:rPr lang="es" u="none" cap="none" strike="noStrike">
                          <a:solidFill>
                            <a:srgbClr val="FFFFFF"/>
                          </a:solidFill>
                          <a:highlight>
                            <a:srgbClr val="000000"/>
                          </a:highlight>
                          <a:latin typeface="Consolas"/>
                          <a:ea typeface="Consolas"/>
                          <a:cs typeface="Consolas"/>
                          <a:sym typeface="Consolas"/>
                        </a:rPr>
                        <a:t>6bcff19</a:t>
                      </a:r>
                      <a:r>
                        <a:rPr lang="es" u="none" cap="none" strike="noStrike">
                          <a:solidFill>
                            <a:srgbClr val="F3F3F3"/>
                          </a:solidFill>
                          <a:highlight>
                            <a:srgbClr val="000000"/>
                          </a:highlight>
                          <a:latin typeface="Consolas"/>
                          <a:ea typeface="Consolas"/>
                          <a:cs typeface="Consolas"/>
                          <a:sym typeface="Consolas"/>
                        </a:rPr>
                        <a: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You are in 'detached HEAD' state. You can look around, make experimental</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changes and commit them, and you can discard any commits you make in this</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state without impacting any branches by performing another checkout.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If you want to create a new branch to retain commits you create, you may</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do so (now or later) by using -b with the checkout command again. Example:</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  git checkout -b &lt;new-branch-name&gt;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HEAD is now at </a:t>
                      </a:r>
                      <a:r>
                        <a:rPr lang="es" u="none" cap="none" strike="noStrike">
                          <a:solidFill>
                            <a:srgbClr val="FFFFFF"/>
                          </a:solidFill>
                          <a:highlight>
                            <a:srgbClr val="000000"/>
                          </a:highlight>
                          <a:latin typeface="Consolas"/>
                          <a:ea typeface="Consolas"/>
                          <a:cs typeface="Consolas"/>
                          <a:sym typeface="Consolas"/>
                        </a:rPr>
                        <a:t>6bcff19</a:t>
                      </a:r>
                      <a:r>
                        <a:rPr lang="es" u="none" cap="none" strike="noStrike">
                          <a:solidFill>
                            <a:srgbClr val="F3F3F3"/>
                          </a:solidFill>
                          <a:highlight>
                            <a:srgbClr val="000000"/>
                          </a:highlight>
                          <a:latin typeface="Consolas"/>
                          <a:ea typeface="Consolas"/>
                          <a:cs typeface="Consolas"/>
                          <a:sym typeface="Consolas"/>
                        </a:rPr>
                        <a:t>... Agregar un texto al index.html</a:t>
                      </a:r>
                      <a:endParaRPr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10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738" name="Google Shape;738;p106"/>
          <p:cNvGrpSpPr/>
          <p:nvPr/>
        </p:nvGrpSpPr>
        <p:grpSpPr>
          <a:xfrm>
            <a:off x="8212551" y="169348"/>
            <a:ext cx="738900" cy="738900"/>
            <a:chOff x="473351" y="619523"/>
            <a:chExt cx="738900" cy="738900"/>
          </a:xfrm>
        </p:grpSpPr>
        <p:sp>
          <p:nvSpPr>
            <p:cNvPr id="739" name="Google Shape;739;p10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06"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41" name="Google Shape;741;p106"/>
          <p:cNvSpPr txBox="1"/>
          <p:nvPr/>
        </p:nvSpPr>
        <p:spPr>
          <a:xfrm>
            <a:off x="207663" y="238650"/>
            <a:ext cx="82689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CHECKOUT: </a:t>
            </a:r>
            <a:endParaRPr b="1" sz="35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MOVERNOS A UN COMMIT</a:t>
            </a:r>
            <a:endParaRPr b="1" sz="3500">
              <a:solidFill>
                <a:schemeClr val="dk1"/>
              </a:solidFill>
              <a:latin typeface="DM Sans"/>
              <a:ea typeface="DM Sans"/>
              <a:cs typeface="DM Sans"/>
              <a:sym typeface="DM Sans"/>
            </a:endParaRPr>
          </a:p>
        </p:txBody>
      </p:sp>
      <p:graphicFrame>
        <p:nvGraphicFramePr>
          <p:cNvPr id="742" name="Google Shape;742;p106"/>
          <p:cNvGraphicFramePr/>
          <p:nvPr/>
        </p:nvGraphicFramePr>
        <p:xfrm>
          <a:off x="1027113" y="1595050"/>
          <a:ext cx="3000000" cy="3000000"/>
        </p:xfrm>
        <a:graphic>
          <a:graphicData uri="http://schemas.openxmlformats.org/drawingml/2006/table">
            <a:tbl>
              <a:tblPr>
                <a:noFill/>
                <a:tableStyleId>{241B7B13-F079-4C3E-81EA-863B1676BDF2}</a:tableStyleId>
              </a:tblPr>
              <a:tblGrid>
                <a:gridCol w="7089775"/>
              </a:tblGrid>
              <a:tr h="25324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highlight>
                            <a:srgbClr val="000000"/>
                          </a:highlight>
                          <a:latin typeface="Consolas"/>
                          <a:ea typeface="Consolas"/>
                          <a:cs typeface="Consolas"/>
                          <a:sym typeface="Consolas"/>
                        </a:rPr>
                        <a:t>/* Si verifico donde estoy parado con git branch, se puede observar que se está en el commit y el index.html ha cambiado*/</a:t>
                      </a:r>
                      <a:endParaRPr sz="1800"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Consolas"/>
                          <a:ea typeface="Consolas"/>
                          <a:cs typeface="Consolas"/>
                          <a:sym typeface="Consolas"/>
                        </a:rPr>
                        <a:t>john@MyShopSolutions</a:t>
                      </a:r>
                      <a:r>
                        <a:rPr lang="es" sz="1800" u="none" cap="none" strike="noStrike">
                          <a:solidFill>
                            <a:srgbClr val="FF00FF"/>
                          </a:solidFill>
                          <a:highlight>
                            <a:srgbClr val="000000"/>
                          </a:highlight>
                          <a:latin typeface="Consolas"/>
                          <a:ea typeface="Consolas"/>
                          <a:cs typeface="Consolas"/>
                          <a:sym typeface="Consolas"/>
                        </a:rPr>
                        <a:t> :~</a:t>
                      </a:r>
                      <a:r>
                        <a:rPr lang="es" sz="1800" u="none" cap="none" strike="noStrike">
                          <a:solidFill>
                            <a:srgbClr val="FFFF00"/>
                          </a:solidFill>
                          <a:highlight>
                            <a:srgbClr val="000000"/>
                          </a:highlight>
                          <a:latin typeface="Consolas"/>
                          <a:ea typeface="Consolas"/>
                          <a:cs typeface="Consolas"/>
                          <a:sym typeface="Consolas"/>
                        </a:rPr>
                        <a:t>/Documents/Proyectos_Coder/mi_repositorio</a:t>
                      </a:r>
                      <a:r>
                        <a:rPr lang="es" sz="1800" u="none" cap="none" strike="noStrike">
                          <a:solidFill>
                            <a:srgbClr val="F3F3F3"/>
                          </a:solidFill>
                          <a:highlight>
                            <a:srgbClr val="000000"/>
                          </a:highlight>
                          <a:latin typeface="Consolas"/>
                          <a:ea typeface="Consolas"/>
                          <a:cs typeface="Consolas"/>
                          <a:sym typeface="Consolas"/>
                        </a:rPr>
                        <a:t>$</a:t>
                      </a:r>
                      <a:r>
                        <a:rPr lang="es" sz="1800" u="none" cap="none" strike="noStrike">
                          <a:solidFill>
                            <a:srgbClr val="F3F3F3"/>
                          </a:solidFill>
                          <a:highlight>
                            <a:srgbClr val="000000"/>
                          </a:highlight>
                          <a:latin typeface="Consolas"/>
                          <a:ea typeface="Consolas"/>
                          <a:cs typeface="Consolas"/>
                          <a:sym typeface="Consolas"/>
                        </a:rPr>
                        <a:t> git branch</a:t>
                      </a:r>
                      <a:endParaRPr sz="18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00FFFF"/>
                          </a:solidFill>
                          <a:highlight>
                            <a:srgbClr val="000000"/>
                          </a:highlight>
                          <a:latin typeface="Consolas"/>
                          <a:ea typeface="Consolas"/>
                          <a:cs typeface="Consolas"/>
                          <a:sym typeface="Consolas"/>
                        </a:rPr>
                        <a:t>* (HEAD detached at 6bcff19)</a:t>
                      </a:r>
                      <a:endParaRPr sz="1800"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F3F3F3"/>
                          </a:solidFill>
                          <a:highlight>
                            <a:srgbClr val="000000"/>
                          </a:highlight>
                          <a:latin typeface="Consolas"/>
                          <a:ea typeface="Consolas"/>
                          <a:cs typeface="Consolas"/>
                          <a:sym typeface="Consolas"/>
                        </a:rPr>
                        <a:t>  master</a:t>
                      </a:r>
                      <a:endParaRPr sz="18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F3F3F3"/>
                          </a:solidFill>
                          <a:highlight>
                            <a:srgbClr val="000000"/>
                          </a:highlight>
                          <a:latin typeface="Consolas"/>
                          <a:ea typeface="Consolas"/>
                          <a:cs typeface="Consolas"/>
                          <a:sym typeface="Consolas"/>
                        </a:rPr>
                        <a:t>  nueva_rama</a:t>
                      </a:r>
                      <a:endParaRPr sz="18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00FF00"/>
                          </a:solidFill>
                          <a:highlight>
                            <a:srgbClr val="000000"/>
                          </a:highlight>
                          <a:latin typeface="Consolas"/>
                          <a:ea typeface="Consolas"/>
                          <a:cs typeface="Consolas"/>
                          <a:sym typeface="Consolas"/>
                        </a:rPr>
                        <a:t>john@MyShopSolutions</a:t>
                      </a:r>
                      <a:r>
                        <a:rPr lang="es" sz="1800" u="none" cap="none" strike="noStrike">
                          <a:solidFill>
                            <a:srgbClr val="FF00FF"/>
                          </a:solidFill>
                          <a:highlight>
                            <a:srgbClr val="000000"/>
                          </a:highlight>
                          <a:latin typeface="Consolas"/>
                          <a:ea typeface="Consolas"/>
                          <a:cs typeface="Consolas"/>
                          <a:sym typeface="Consolas"/>
                        </a:rPr>
                        <a:t> :~</a:t>
                      </a:r>
                      <a:r>
                        <a:rPr lang="es" sz="1800" u="none" cap="none" strike="noStrike">
                          <a:solidFill>
                            <a:srgbClr val="FFFF00"/>
                          </a:solidFill>
                          <a:highlight>
                            <a:srgbClr val="000000"/>
                          </a:highlight>
                          <a:latin typeface="Consolas"/>
                          <a:ea typeface="Consolas"/>
                          <a:cs typeface="Consolas"/>
                          <a:sym typeface="Consolas"/>
                        </a:rPr>
                        <a:t>/Documents/Proyectos_Coder/mi_repositorio</a:t>
                      </a:r>
                      <a:r>
                        <a:rPr lang="es" sz="1800" u="none" cap="none" strike="noStrike">
                          <a:solidFill>
                            <a:srgbClr val="F3F3F3"/>
                          </a:solidFill>
                          <a:highlight>
                            <a:srgbClr val="000000"/>
                          </a:highlight>
                          <a:latin typeface="Consolas"/>
                          <a:ea typeface="Consolas"/>
                          <a:cs typeface="Consolas"/>
                          <a:sym typeface="Consolas"/>
                        </a:rPr>
                        <a:t>$</a:t>
                      </a:r>
                      <a:endParaRPr sz="1800"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MERGE</a:t>
            </a:r>
            <a:endParaRPr b="1" i="0" sz="4000" u="none" cap="none" strike="noStrike">
              <a:solidFill>
                <a:schemeClr val="dk1"/>
              </a:solidFill>
              <a:latin typeface="DM Sans"/>
              <a:ea typeface="DM Sans"/>
              <a:cs typeface="DM Sans"/>
              <a:sym typeface="DM Sans"/>
            </a:endParaRPr>
          </a:p>
        </p:txBody>
      </p:sp>
      <p:sp>
        <p:nvSpPr>
          <p:cNvPr id="748" name="Google Shape;748;p107"/>
          <p:cNvSpPr txBox="1"/>
          <p:nvPr/>
        </p:nvSpPr>
        <p:spPr>
          <a:xfrm>
            <a:off x="4527575" y="159210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Una vez que tenemos una rama (o más), podemos experimentar características nuevas, y luego FUSIONARLAS con la rama MASTER.</a:t>
            </a:r>
            <a:endParaRPr sz="1350">
              <a:latin typeface="DM Sans"/>
              <a:ea typeface="DM Sans"/>
              <a:cs typeface="DM Sans"/>
              <a:sym typeface="DM Sans"/>
            </a:endParaRPr>
          </a:p>
        </p:txBody>
      </p:sp>
      <p:pic>
        <p:nvPicPr>
          <p:cNvPr id="749" name="Google Shape;749;p107"/>
          <p:cNvPicPr preferRelativeResize="0"/>
          <p:nvPr/>
        </p:nvPicPr>
        <p:blipFill rotWithShape="1">
          <a:blip r:embed="rId3">
            <a:alphaModFix/>
          </a:blip>
          <a:srcRect b="0" l="0" r="0" t="0"/>
          <a:stretch/>
        </p:blipFill>
        <p:spPr>
          <a:xfrm>
            <a:off x="439725" y="1480973"/>
            <a:ext cx="3834598" cy="2954126"/>
          </a:xfrm>
          <a:prstGeom prst="rect">
            <a:avLst/>
          </a:prstGeom>
          <a:noFill/>
          <a:ln>
            <a:noFill/>
          </a:ln>
        </p:spPr>
      </p:pic>
      <p:pic>
        <p:nvPicPr>
          <p:cNvPr id="750" name="Google Shape;750;p107"/>
          <p:cNvPicPr preferRelativeResize="0"/>
          <p:nvPr/>
        </p:nvPicPr>
        <p:blipFill rotWithShape="1">
          <a:blip r:embed="rId4">
            <a:alphaModFix/>
          </a:blip>
          <a:srcRect b="0" l="0" r="0" t="0"/>
          <a:stretch/>
        </p:blipFill>
        <p:spPr>
          <a:xfrm>
            <a:off x="4622078" y="2607900"/>
            <a:ext cx="3266376" cy="17645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10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756" name="Google Shape;756;p108"/>
          <p:cNvGrpSpPr/>
          <p:nvPr/>
        </p:nvGrpSpPr>
        <p:grpSpPr>
          <a:xfrm>
            <a:off x="8212551" y="169348"/>
            <a:ext cx="738900" cy="738900"/>
            <a:chOff x="473351" y="619523"/>
            <a:chExt cx="738900" cy="738900"/>
          </a:xfrm>
        </p:grpSpPr>
        <p:sp>
          <p:nvSpPr>
            <p:cNvPr id="757" name="Google Shape;757;p10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8" name="Google Shape;758;p108"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59" name="Google Shape;759;p108"/>
          <p:cNvSpPr txBox="1"/>
          <p:nvPr/>
        </p:nvSpPr>
        <p:spPr>
          <a:xfrm>
            <a:off x="207663" y="238650"/>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MERGE</a:t>
            </a:r>
            <a:endParaRPr b="1" sz="3500">
              <a:solidFill>
                <a:schemeClr val="dk1"/>
              </a:solidFill>
              <a:latin typeface="DM Sans"/>
              <a:ea typeface="DM Sans"/>
              <a:cs typeface="DM Sans"/>
              <a:sym typeface="DM Sans"/>
            </a:endParaRPr>
          </a:p>
        </p:txBody>
      </p:sp>
      <p:graphicFrame>
        <p:nvGraphicFramePr>
          <p:cNvPr id="760" name="Google Shape;760;p108"/>
          <p:cNvGraphicFramePr/>
          <p:nvPr/>
        </p:nvGraphicFramePr>
        <p:xfrm>
          <a:off x="270900" y="1094875"/>
          <a:ext cx="3000000" cy="3000000"/>
        </p:xfrm>
        <a:graphic>
          <a:graphicData uri="http://schemas.openxmlformats.org/drawingml/2006/table">
            <a:tbl>
              <a:tblPr>
                <a:noFill/>
                <a:tableStyleId>{241B7B13-F079-4C3E-81EA-863B1676BDF2}</a:tableStyleId>
              </a:tblPr>
              <a:tblGrid>
                <a:gridCol w="8602175"/>
              </a:tblGrid>
              <a:tr h="3564750">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999999"/>
                          </a:solidFill>
                          <a:highlight>
                            <a:srgbClr val="000000"/>
                          </a:highlight>
                          <a:latin typeface="Consolas"/>
                          <a:ea typeface="Consolas"/>
                          <a:cs typeface="Consolas"/>
                          <a:sym typeface="Consolas"/>
                        </a:rPr>
                        <a:t>/* Paso 1: Ubicarse en la rama master, que es a donde quiero fusionar los cambios usando el comando de git checkout master. */</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a:t>
                      </a:r>
                      <a:r>
                        <a:rPr lang="es" u="none" cap="none" strike="noStrike">
                          <a:solidFill>
                            <a:srgbClr val="F3F3F3"/>
                          </a:solidFill>
                          <a:highlight>
                            <a:srgbClr val="000000"/>
                          </a:highlight>
                          <a:latin typeface="Consolas"/>
                          <a:ea typeface="Consolas"/>
                          <a:cs typeface="Consolas"/>
                          <a:sym typeface="Consolas"/>
                        </a:rPr>
                        <a:t>  git checkout master</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999999"/>
                          </a:solidFill>
                          <a:highlight>
                            <a:srgbClr val="000000"/>
                          </a:highlight>
                          <a:latin typeface="Consolas"/>
                          <a:ea typeface="Consolas"/>
                          <a:cs typeface="Consolas"/>
                          <a:sym typeface="Consolas"/>
                        </a:rPr>
                        <a:t>/* Paso 2: Verificar que estoy en master con git branch. Se puede observar en el archivo de index.html que no tiene ni título ni texto. */</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a:t>
                      </a:r>
                      <a:r>
                        <a:rPr lang="es" u="none" cap="none" strike="noStrike">
                          <a:solidFill>
                            <a:srgbClr val="F3F3F3"/>
                          </a:solidFill>
                          <a:highlight>
                            <a:srgbClr val="000000"/>
                          </a:highlight>
                          <a:latin typeface="Consolas"/>
                          <a:ea typeface="Consolas"/>
                          <a:cs typeface="Consolas"/>
                          <a:sym typeface="Consolas"/>
                        </a:rPr>
                        <a:t>  git branch</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Nueva_rama</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999999"/>
                          </a:solidFill>
                          <a:highlight>
                            <a:srgbClr val="000000"/>
                          </a:highlight>
                          <a:latin typeface="Consolas"/>
                          <a:ea typeface="Consolas"/>
                          <a:cs typeface="Consolas"/>
                          <a:sym typeface="Consolas"/>
                        </a:rPr>
                        <a:t>/* Paso 3: Realizar la fusión. Hacer el merge con el comando git merge nueva_rama*/</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a:t>
                      </a:r>
                      <a:r>
                        <a:rPr lang="es" u="none" cap="none" strike="noStrike">
                          <a:solidFill>
                            <a:srgbClr val="F3F3F3"/>
                          </a:solidFill>
                          <a:highlight>
                            <a:srgbClr val="000000"/>
                          </a:highlight>
                          <a:latin typeface="Consolas"/>
                          <a:ea typeface="Consolas"/>
                          <a:cs typeface="Consolas"/>
                          <a:sym typeface="Consolas"/>
                        </a:rPr>
                        <a:t>  git merge nueva_rama</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F3F3F3"/>
                          </a:solidFill>
                          <a:highlight>
                            <a:srgbClr val="000000"/>
                          </a:highlight>
                          <a:latin typeface="Consolas"/>
                          <a:ea typeface="Consolas"/>
                          <a:cs typeface="Consolas"/>
                          <a:sym typeface="Consolas"/>
                        </a:rPr>
                        <a:t>Updating 41e6121..fc59b88</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F3F3F3"/>
                          </a:solidFill>
                          <a:highlight>
                            <a:srgbClr val="000000"/>
                          </a:highlight>
                          <a:latin typeface="Consolas"/>
                          <a:ea typeface="Consolas"/>
                          <a:cs typeface="Consolas"/>
                          <a:sym typeface="Consolas"/>
                        </a:rPr>
                        <a:t>Fast-forward</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F3F3F3"/>
                          </a:solidFill>
                          <a:highlight>
                            <a:srgbClr val="000000"/>
                          </a:highlight>
                          <a:latin typeface="Consolas"/>
                          <a:ea typeface="Consolas"/>
                          <a:cs typeface="Consolas"/>
                          <a:sym typeface="Consolas"/>
                        </a:rPr>
                        <a:t> index.html | 2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 1 file changed, 2 insertions(+)</a:t>
                      </a:r>
                      <a:endParaRPr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9"/>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766" name="Google Shape;766;p109"/>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rgbClr val="83AEFB"/>
                </a:solidFill>
                <a:latin typeface="DM Sans"/>
                <a:ea typeface="DM Sans"/>
                <a:cs typeface="DM Sans"/>
                <a:sym typeface="DM Sans"/>
                <a:hlinkClick r:id="rId3">
                  <a:extLst>
                    <a:ext uri="{A12FA001-AC4F-418D-AE19-62706E023703}">
                      <ahyp:hlinkClr val="tx"/>
                    </a:ext>
                  </a:extLst>
                </a:hlinkClick>
              </a:rPr>
              <a:t>siguiente link</a:t>
            </a:r>
            <a:r>
              <a:rPr lang="es" sz="1350">
                <a:solidFill>
                  <a:schemeClr val="lt1"/>
                </a:solidFill>
                <a:latin typeface="DM Sans"/>
                <a:ea typeface="DM Sans"/>
                <a:cs typeface="DM Sans"/>
                <a:sym typeface="DM Sans"/>
              </a:rPr>
              <a:t> y revisa el material interactivo que preparamos sobre </a:t>
            </a:r>
            <a:r>
              <a:rPr b="1" lang="es" sz="1350">
                <a:solidFill>
                  <a:schemeClr val="lt1"/>
                </a:solidFill>
                <a:latin typeface="DM Sans"/>
                <a:ea typeface="DM Sans"/>
                <a:cs typeface="DM Sans"/>
                <a:sym typeface="DM Sans"/>
              </a:rPr>
              <a:t>Preguntas Frecuentes, </a:t>
            </a:r>
            <a:r>
              <a:rPr lang="es" sz="1350">
                <a:solidFill>
                  <a:schemeClr val="lt1"/>
                </a:solidFill>
                <a:latin typeface="DM Sans"/>
                <a:ea typeface="DM Sans"/>
                <a:cs typeface="DM Sans"/>
                <a:sym typeface="DM Sans"/>
              </a:rPr>
              <a:t>estamos seguros de que allí encontrarás algunas respuestas.</a:t>
            </a:r>
            <a:endParaRPr sz="1350">
              <a:solidFill>
                <a:schemeClr val="lt1"/>
              </a:solidFill>
              <a:latin typeface="DM Sans"/>
              <a:ea typeface="DM Sans"/>
              <a:cs typeface="DM Sans"/>
              <a:sym typeface="DM Sans"/>
            </a:endParaRPr>
          </a:p>
          <a:p>
            <a:pPr indent="0" lvl="0" marL="0" rtl="0" algn="ctr">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772" name="Google Shape;772;p110"/>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773" name="Google Shape;773;p110"/>
          <p:cNvGrpSpPr/>
          <p:nvPr/>
        </p:nvGrpSpPr>
        <p:grpSpPr>
          <a:xfrm>
            <a:off x="473351" y="619523"/>
            <a:ext cx="738900" cy="738900"/>
            <a:chOff x="473351" y="619523"/>
            <a:chExt cx="738900" cy="738900"/>
          </a:xfrm>
        </p:grpSpPr>
        <p:sp>
          <p:nvSpPr>
            <p:cNvPr id="774" name="Google Shape;774;p11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5" name="Google Shape;775;p11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resumen</a:t>
            </a:r>
            <a:endParaRPr b="1" i="0" sz="4000" u="none" cap="none" strike="noStrike">
              <a:solidFill>
                <a:schemeClr val="dk1"/>
              </a:solidFill>
              <a:latin typeface="DM Sans"/>
              <a:ea typeface="DM Sans"/>
              <a:cs typeface="DM Sans"/>
              <a:sym typeface="DM Sans"/>
            </a:endParaRPr>
          </a:p>
        </p:txBody>
      </p:sp>
      <p:sp>
        <p:nvSpPr>
          <p:cNvPr id="781" name="Google Shape;781;p111"/>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init</a:t>
            </a:r>
            <a:r>
              <a:rPr lang="es" sz="1350">
                <a:latin typeface="DM Sans"/>
                <a:ea typeface="DM Sans"/>
                <a:cs typeface="DM Sans"/>
                <a:sym typeface="DM Sans"/>
              </a:rPr>
              <a:t>: indicarle que en ese directorio, donde ejecutamos este comando, será usado con GIT.</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add .</a:t>
            </a:r>
            <a:r>
              <a:rPr lang="es" sz="1350">
                <a:latin typeface="DM Sans"/>
                <a:ea typeface="DM Sans"/>
                <a:cs typeface="DM Sans"/>
                <a:sym typeface="DM Sans"/>
              </a:rPr>
              <a:t>: agregar todos los archivos creados, modificados, eliminados al estado 2 (stage)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commit -m “Mensaje”</a:t>
            </a:r>
            <a:r>
              <a:rPr lang="es" sz="1350">
                <a:latin typeface="DM Sans"/>
                <a:ea typeface="DM Sans"/>
                <a:cs typeface="DM Sans"/>
                <a:sym typeface="DM Sans"/>
              </a:rPr>
              <a:t>: mensaje obligatorio para indicar que hemos cambiado por ejemplo, al estado 3.</a:t>
            </a:r>
            <a:endParaRPr sz="1350">
              <a:latin typeface="DM Sans"/>
              <a:ea typeface="DM Sans"/>
              <a:cs typeface="DM Sans"/>
              <a:sym typeface="DM Sans"/>
            </a:endParaRPr>
          </a:p>
        </p:txBody>
      </p:sp>
      <p:sp>
        <p:nvSpPr>
          <p:cNvPr id="782" name="Google Shape;782;p111"/>
          <p:cNvSpPr txBox="1"/>
          <p:nvPr/>
        </p:nvSpPr>
        <p:spPr>
          <a:xfrm>
            <a:off x="4527575" y="1908175"/>
            <a:ext cx="38346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log --online</a:t>
            </a:r>
            <a:r>
              <a:rPr lang="es" sz="1350">
                <a:latin typeface="DM Sans"/>
                <a:ea typeface="DM Sans"/>
                <a:cs typeface="DM Sans"/>
                <a:sym typeface="DM Sans"/>
              </a:rPr>
              <a:t>: para conocer los códigos de los commits realizados.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checkout rama</a:t>
            </a:r>
            <a:r>
              <a:rPr lang="es" sz="1350">
                <a:latin typeface="DM Sans"/>
                <a:ea typeface="DM Sans"/>
                <a:cs typeface="DM Sans"/>
                <a:sym typeface="DM Sans"/>
              </a:rPr>
              <a:t>: para cambiar de rama o ir a un commit específico (debemos conocer su código anteriormente)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merge rama</a:t>
            </a:r>
            <a:r>
              <a:rPr lang="es" sz="1350">
                <a:latin typeface="DM Sans"/>
                <a:ea typeface="DM Sans"/>
                <a:cs typeface="DM Sans"/>
                <a:sym typeface="DM Sans"/>
              </a:rPr>
              <a:t>: debemos estar en MASTER para fusionar.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branch rama</a:t>
            </a:r>
            <a:r>
              <a:rPr lang="es" sz="1350">
                <a:latin typeface="DM Sans"/>
                <a:ea typeface="DM Sans"/>
                <a:cs typeface="DM Sans"/>
                <a:sym typeface="DM Sans"/>
              </a:rPr>
              <a:t>: creación de una rama (si queremos eliminar una rama ponemos git branch -D nombre-rama).</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2"/>
          <p:cNvSpPr txBox="1"/>
          <p:nvPr/>
        </p:nvSpPr>
        <p:spPr>
          <a:xfrm>
            <a:off x="473350" y="1626100"/>
            <a:ext cx="75471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rgbClr val="DEFC52"/>
                </a:solidFill>
                <a:latin typeface="DM Sans"/>
                <a:ea typeface="DM Sans"/>
                <a:cs typeface="DM Sans"/>
                <a:sym typeface="DM Sans"/>
              </a:rPr>
              <a:t>¡Con lo visto hoy, podemos manejar GIT de forma básica y tener nuestro repositorio local!</a:t>
            </a:r>
            <a:endParaRPr b="1" i="0" sz="2500" u="none" cap="none" strike="noStrike">
              <a:solidFill>
                <a:srgbClr val="DEFC52"/>
              </a:solidFill>
              <a:latin typeface="DM Sans"/>
              <a:ea typeface="DM Sans"/>
              <a:cs typeface="DM Sans"/>
              <a:sym typeface="DM Sans"/>
            </a:endParaRPr>
          </a:p>
        </p:txBody>
      </p:sp>
      <p:grpSp>
        <p:nvGrpSpPr>
          <p:cNvPr id="788" name="Google Shape;788;p112"/>
          <p:cNvGrpSpPr/>
          <p:nvPr/>
        </p:nvGrpSpPr>
        <p:grpSpPr>
          <a:xfrm>
            <a:off x="457338" y="468286"/>
            <a:ext cx="431100" cy="431100"/>
            <a:chOff x="4616400" y="1950761"/>
            <a:chExt cx="431100" cy="431100"/>
          </a:xfrm>
        </p:grpSpPr>
        <p:sp>
          <p:nvSpPr>
            <p:cNvPr id="789" name="Google Shape;789;p112"/>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 name="Google Shape;790;p11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791" name="Google Shape;791;p11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Clientes gráficos para GIT</a:t>
            </a:r>
            <a:endParaRPr b="1" sz="4000">
              <a:solidFill>
                <a:schemeClr val="dk1"/>
              </a:solidFill>
              <a:latin typeface="DM Sans"/>
              <a:ea typeface="DM Sans"/>
              <a:cs typeface="DM Sans"/>
              <a:sym typeface="DM Sans"/>
            </a:endParaRPr>
          </a:p>
        </p:txBody>
      </p:sp>
      <p:sp>
        <p:nvSpPr>
          <p:cNvPr id="797" name="Google Shape;797;p113"/>
          <p:cNvSpPr txBox="1"/>
          <p:nvPr/>
        </p:nvSpPr>
        <p:spPr>
          <a:xfrm>
            <a:off x="457725" y="2211625"/>
            <a:ext cx="4730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sp>
        <p:nvSpPr>
          <p:cNvPr id="798" name="Google Shape;798;p113"/>
          <p:cNvSpPr txBox="1"/>
          <p:nvPr/>
        </p:nvSpPr>
        <p:spPr>
          <a:xfrm>
            <a:off x="86200" y="4664575"/>
            <a:ext cx="477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DM Sans"/>
              <a:ea typeface="DM Sans"/>
              <a:cs typeface="DM Sans"/>
              <a:sym typeface="DM Sans"/>
            </a:endParaRPr>
          </a:p>
        </p:txBody>
      </p:sp>
      <p:pic>
        <p:nvPicPr>
          <p:cNvPr id="799" name="Google Shape;799;p113"/>
          <p:cNvPicPr preferRelativeResize="0"/>
          <p:nvPr/>
        </p:nvPicPr>
        <p:blipFill rotWithShape="1">
          <a:blip r:embed="rId3">
            <a:alphaModFix/>
          </a:blip>
          <a:srcRect b="0" l="0" r="0" t="0"/>
          <a:stretch/>
        </p:blipFill>
        <p:spPr>
          <a:xfrm>
            <a:off x="4429350" y="1955450"/>
            <a:ext cx="4238400" cy="2119200"/>
          </a:xfrm>
          <a:prstGeom prst="rect">
            <a:avLst/>
          </a:prstGeom>
          <a:noFill/>
          <a:ln>
            <a:noFill/>
          </a:ln>
        </p:spPr>
      </p:pic>
      <p:sp>
        <p:nvSpPr>
          <p:cNvPr id="800" name="Google Shape;800;p113"/>
          <p:cNvSpPr txBox="1"/>
          <p:nvPr/>
        </p:nvSpPr>
        <p:spPr>
          <a:xfrm>
            <a:off x="632175" y="2509500"/>
            <a:ext cx="3000000" cy="1223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Git-gui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GitHub Desktop</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GitKraken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SmartGit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SourceTree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114"/>
          <p:cNvGrpSpPr/>
          <p:nvPr/>
        </p:nvGrpSpPr>
        <p:grpSpPr>
          <a:xfrm>
            <a:off x="4202551" y="905623"/>
            <a:ext cx="738900" cy="738900"/>
            <a:chOff x="7208351" y="2467173"/>
            <a:chExt cx="738900" cy="738900"/>
          </a:xfrm>
        </p:grpSpPr>
        <p:sp>
          <p:nvSpPr>
            <p:cNvPr id="806" name="Google Shape;806;p11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11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808" name="Google Shape;808;p114"/>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Segunda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809" name="Google Shape;809;p114"/>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segunda parte del Proyecto Final,  que </a:t>
            </a:r>
            <a:r>
              <a:rPr lang="es" sz="2000">
                <a:solidFill>
                  <a:srgbClr val="EAFF6A"/>
                </a:solidFill>
                <a:latin typeface="DM Sans"/>
                <a:ea typeface="DM Sans"/>
                <a:cs typeface="DM Sans"/>
                <a:sym typeface="DM Sans"/>
              </a:rPr>
              <a:t>nuclea temas vistos entre las clases 3 y 6. </a:t>
            </a:r>
            <a:endParaRPr sz="2000">
              <a:solidFill>
                <a:srgbClr val="EAFF6A"/>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GIT?</a:t>
            </a:r>
            <a:endParaRPr b="1" i="0" sz="4000" u="none" cap="none" strike="noStrike">
              <a:solidFill>
                <a:schemeClr val="dk1"/>
              </a:solidFill>
              <a:latin typeface="DM Sans"/>
              <a:ea typeface="DM Sans"/>
              <a:cs typeface="DM Sans"/>
              <a:sym typeface="DM Sans"/>
            </a:endParaRPr>
          </a:p>
        </p:txBody>
      </p:sp>
      <p:sp>
        <p:nvSpPr>
          <p:cNvPr id="198" name="Google Shape;198;p43"/>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Git es un sistema de control de versiones gratuito y de código abierto, diseñado para manejar desde pequeños a grandes proyectos de manera rápida y eficaz. Se entiende como control de versiones a todas las herramientas que nos permiten mantener un registro de las modificaciones en nuestro proyecto. Este sistema registra los cambios realizados sobre un archivo o conjunto de archivos a lo largo del tiempo.</a:t>
            </a:r>
            <a:endParaRPr b="0" i="0" sz="1350" u="none" cap="none" strike="noStrike">
              <a:solidFill>
                <a:srgbClr val="000000"/>
              </a:solidFill>
              <a:latin typeface="DM Sans"/>
              <a:ea typeface="DM Sans"/>
              <a:cs typeface="DM Sans"/>
              <a:sym typeface="DM Sans"/>
            </a:endParaRPr>
          </a:p>
        </p:txBody>
      </p:sp>
      <p:pic>
        <p:nvPicPr>
          <p:cNvPr id="199" name="Google Shape;199;p43"/>
          <p:cNvPicPr preferRelativeResize="0"/>
          <p:nvPr/>
        </p:nvPicPr>
        <p:blipFill rotWithShape="1">
          <a:blip r:embed="rId3">
            <a:alphaModFix/>
          </a:blip>
          <a:srcRect b="0" l="0" r="0" t="0"/>
          <a:stretch/>
        </p:blipFill>
        <p:spPr>
          <a:xfrm>
            <a:off x="5496025" y="2514802"/>
            <a:ext cx="2155645" cy="901000"/>
          </a:xfrm>
          <a:prstGeom prst="rect">
            <a:avLst/>
          </a:prstGeom>
          <a:noFill/>
          <a:ln>
            <a:noFill/>
          </a:ln>
        </p:spPr>
      </p:pic>
      <p:sp>
        <p:nvSpPr>
          <p:cNvPr id="200" name="Google Shape;200;p43"/>
          <p:cNvSpPr txBox="1"/>
          <p:nvPr/>
        </p:nvSpPr>
        <p:spPr>
          <a:xfrm>
            <a:off x="86200" y="4664575"/>
            <a:ext cx="477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latin typeface="DM Sans"/>
                <a:ea typeface="DM Sans"/>
                <a:cs typeface="DM Sans"/>
                <a:sym typeface="DM Sans"/>
              </a:rPr>
              <a:t>Fuente: </a:t>
            </a:r>
            <a:r>
              <a:rPr lang="es" sz="1100" u="sng">
                <a:solidFill>
                  <a:schemeClr val="hlink"/>
                </a:solidFill>
                <a:latin typeface="DM Sans"/>
                <a:ea typeface="DM Sans"/>
                <a:cs typeface="DM Sans"/>
                <a:sym typeface="DM Sans"/>
                <a:hlinkClick r:id="rId4"/>
              </a:rPr>
              <a:t>https://git-scm.com/book/es/v2/</a:t>
            </a:r>
            <a:r>
              <a:rPr b="1" i="1" lang="es" sz="1100">
                <a:solidFill>
                  <a:schemeClr val="dk1"/>
                </a:solidFill>
                <a:latin typeface="DM Sans"/>
                <a:ea typeface="DM Sans"/>
                <a:cs typeface="DM Sans"/>
                <a:sym typeface="DM Sans"/>
              </a:rPr>
              <a:t> </a:t>
            </a:r>
            <a:endParaRPr sz="1100">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i="0" sz="4000" u="none" cap="none" strike="noStrike">
              <a:solidFill>
                <a:schemeClr val="lt1"/>
              </a:solidFill>
              <a:latin typeface="DM Sans"/>
              <a:ea typeface="DM Sans"/>
              <a:cs typeface="DM Sans"/>
              <a:sym typeface="DM Sans"/>
            </a:endParaRPr>
          </a:p>
        </p:txBody>
      </p:sp>
      <p:sp>
        <p:nvSpPr>
          <p:cNvPr id="820" name="Google Shape;820;p116"/>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Conocer Git.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Aprender a usar la terminal.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Usar los comandos básicos de Git.</a:t>
            </a:r>
            <a:endParaRPr sz="1350">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826" name="Google Shape;826;p11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1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832" name="Google Shape;832;p118"/>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833" name="Google Shape;833;p118"/>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Aprender qué es un repositorio en Github.</a:t>
            </a:r>
            <a:endParaRPr b="1" sz="1350">
              <a:solidFill>
                <a:schemeClr val="lt1"/>
              </a:solidFill>
              <a:latin typeface="DM Sans"/>
              <a:ea typeface="DM Sans"/>
              <a:cs typeface="DM Sans"/>
              <a:sym typeface="DM Sans"/>
            </a:endParaRPr>
          </a:p>
        </p:txBody>
      </p:sp>
      <p:pic>
        <p:nvPicPr>
          <p:cNvPr id="834" name="Google Shape;834;p118"/>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835" name="Google Shape;835;p118"/>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Crear </a:t>
            </a:r>
            <a:r>
              <a:rPr lang="es" sz="1350">
                <a:solidFill>
                  <a:schemeClr val="lt1"/>
                </a:solidFill>
                <a:latin typeface="DM Sans"/>
                <a:ea typeface="DM Sans"/>
                <a:cs typeface="DM Sans"/>
                <a:sym typeface="DM Sans"/>
              </a:rPr>
              <a:t>un repositorio para nuestro proyecto.</a:t>
            </a:r>
            <a:endParaRPr sz="1350">
              <a:solidFill>
                <a:schemeClr val="lt1"/>
              </a:solidFill>
              <a:latin typeface="DM Sans"/>
              <a:ea typeface="DM Sans"/>
              <a:cs typeface="DM Sans"/>
              <a:sym typeface="DM Sans"/>
            </a:endParaRPr>
          </a:p>
        </p:txBody>
      </p:sp>
      <p:pic>
        <p:nvPicPr>
          <p:cNvPr id="836" name="Google Shape;836;p118"/>
          <p:cNvPicPr preferRelativeResize="0"/>
          <p:nvPr/>
        </p:nvPicPr>
        <p:blipFill>
          <a:blip r:embed="rId3">
            <a:alphaModFix/>
          </a:blip>
          <a:stretch>
            <a:fillRect/>
          </a:stretch>
        </p:blipFill>
        <p:spPr>
          <a:xfrm>
            <a:off x="2172738" y="3009863"/>
            <a:ext cx="196975" cy="196975"/>
          </a:xfrm>
          <a:prstGeom prst="rect">
            <a:avLst/>
          </a:prstGeom>
          <a:noFill/>
          <a:ln>
            <a:noFill/>
          </a:ln>
        </p:spPr>
      </p:pic>
      <p:sp>
        <p:nvSpPr>
          <p:cNvPr id="837" name="Google Shape;837;p118"/>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Subir</a:t>
            </a:r>
            <a:r>
              <a:rPr lang="es" sz="1350">
                <a:solidFill>
                  <a:schemeClr val="lt1"/>
                </a:solidFill>
                <a:latin typeface="DM Sans"/>
                <a:ea typeface="DM Sans"/>
                <a:cs typeface="DM Sans"/>
                <a:sym typeface="DM Sans"/>
              </a:rPr>
              <a:t> el proyecto al repositorio usando los comandos de Git.</a:t>
            </a:r>
            <a:endParaRPr sz="1350">
              <a:solidFill>
                <a:schemeClr val="lt1"/>
              </a:solidFill>
              <a:latin typeface="DM Sans"/>
              <a:ea typeface="DM Sans"/>
              <a:cs typeface="DM Sans"/>
              <a:sym typeface="DM Sans"/>
            </a:endParaRPr>
          </a:p>
        </p:txBody>
      </p:sp>
      <p:cxnSp>
        <p:nvCxnSpPr>
          <p:cNvPr id="838" name="Google Shape;838;p118"/>
          <p:cNvCxnSpPr>
            <a:stCxn id="832" idx="2"/>
            <a:endCxn id="834"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839" name="Google Shape;839;p118"/>
          <p:cNvCxnSpPr>
            <a:stCxn id="834" idx="2"/>
            <a:endCxn id="836" idx="0"/>
          </p:cNvCxnSpPr>
          <p:nvPr/>
        </p:nvCxnSpPr>
        <p:spPr>
          <a:xfrm flipH="1" rot="-5400000">
            <a:off x="1953825" y="2692487"/>
            <a:ext cx="634200" cy="600"/>
          </a:xfrm>
          <a:prstGeom prst="bentConnector3">
            <a:avLst>
              <a:gd fmla="val 49998"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06 - Parte I</a:t>
            </a:r>
            <a:endParaRPr b="0" i="0" sz="1400" u="none" cap="none" strike="noStrike">
              <a:solidFill>
                <a:srgbClr val="000000"/>
              </a:solidFill>
              <a:latin typeface="DM Sans"/>
              <a:ea typeface="DM Sans"/>
              <a:cs typeface="DM Sans"/>
              <a:sym typeface="DM Sans"/>
            </a:endParaRPr>
          </a:p>
        </p:txBody>
      </p:sp>
      <p:sp>
        <p:nvSpPr>
          <p:cNvPr id="845" name="Google Shape;845;p119"/>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846" name="Google Shape;846;p119"/>
          <p:cNvSpPr txBox="1"/>
          <p:nvPr/>
        </p:nvSpPr>
        <p:spPr>
          <a:xfrm>
            <a:off x="465275" y="1644600"/>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Git</a:t>
            </a:r>
            <a:r>
              <a:rPr lang="es" sz="1350">
                <a:solidFill>
                  <a:schemeClr val="dk1"/>
                </a:solidFill>
                <a:latin typeface="DM Sans"/>
                <a:ea typeface="DM Sans"/>
                <a:cs typeface="DM Sans"/>
                <a:sym typeface="DM Sans"/>
              </a:rPr>
              <a: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847" name="Google Shape;847;p119"/>
          <p:cNvSpPr txBox="1"/>
          <p:nvPr/>
        </p:nvSpPr>
        <p:spPr>
          <a:xfrm>
            <a:off x="4539325" y="1705050"/>
            <a:ext cx="41706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chemeClr val="dk1"/>
                </a:solidFill>
                <a:highlight>
                  <a:srgbClr val="EAFF6A"/>
                </a:highlight>
                <a:latin typeface="DM Sans"/>
                <a:ea typeface="DM Sans"/>
                <a:cs typeface="DM Sans"/>
                <a:sym typeface="DM Sans"/>
              </a:rPr>
              <a:t>Repositorio: </a:t>
            </a:r>
            <a:r>
              <a:rPr lang="es" sz="1350">
                <a:solidFill>
                  <a:schemeClr val="dk1"/>
                </a:solidFill>
                <a:latin typeface="DM Sans"/>
                <a:ea typeface="DM Sans"/>
                <a:cs typeface="DM Sans"/>
                <a:sym typeface="DM Sans"/>
              </a:rPr>
              <a:t>es un espacio centralizado donde se almacena, organiza, mantiene y difunde información.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Helvetica Neue Light"/>
              <a:buChar char="●"/>
            </a:pPr>
            <a:r>
              <a:rPr b="1" lang="es" sz="1350">
                <a:solidFill>
                  <a:schemeClr val="dk1"/>
                </a:solidFill>
                <a:highlight>
                  <a:srgbClr val="EAFF6A"/>
                </a:highlight>
                <a:latin typeface="DM Sans"/>
                <a:ea typeface="DM Sans"/>
                <a:cs typeface="DM Sans"/>
                <a:sym typeface="DM Sans"/>
              </a:rPr>
              <a:t>Git Init: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este comando se usa para crear un nuevo repositorio en Git.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Helvetica Neue Light"/>
              <a:buChar char="●"/>
            </a:pPr>
            <a:r>
              <a:rPr b="1" lang="es" sz="1350">
                <a:solidFill>
                  <a:schemeClr val="dk1"/>
                </a:solidFill>
                <a:highlight>
                  <a:srgbClr val="EAFF6A"/>
                </a:highlight>
                <a:latin typeface="DM Sans"/>
                <a:ea typeface="DM Sans"/>
                <a:cs typeface="DM Sans"/>
                <a:sym typeface="DM Sans"/>
              </a:rPr>
              <a:t>Git Add:</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se utiliza para agregar el o los archivos al Staging Area.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Helvetica Neue Light"/>
              <a:buChar char="●"/>
            </a:pPr>
            <a:r>
              <a:rPr b="1" lang="es" sz="1350">
                <a:solidFill>
                  <a:schemeClr val="dk1"/>
                </a:solidFill>
                <a:highlight>
                  <a:srgbClr val="EAFF6A"/>
                </a:highlight>
                <a:latin typeface="DM Sans"/>
                <a:ea typeface="DM Sans"/>
                <a:cs typeface="DM Sans"/>
                <a:sym typeface="DM Sans"/>
              </a:rPr>
              <a:t>Git Commit: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una vez que nuestros archivos están en el Staging Area debemos pasarlos a nuestro repositorio local y para eso debemos usar el git commit, que es el comando que nos va a permitir comprometer nuestros archivos</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2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854" name="Google Shape;854;p120"/>
          <p:cNvSpPr/>
          <p:nvPr/>
        </p:nvSpPr>
        <p:spPr>
          <a:xfrm>
            <a:off x="588400" y="16060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GitHub</a:t>
            </a:r>
            <a:endParaRPr sz="1200">
              <a:solidFill>
                <a:srgbClr val="FFFFFF"/>
              </a:solidFill>
              <a:latin typeface="DM Sans"/>
              <a:ea typeface="DM Sans"/>
              <a:cs typeface="DM Sans"/>
              <a:sym typeface="DM Sans"/>
            </a:endParaRPr>
          </a:p>
        </p:txBody>
      </p:sp>
      <p:sp>
        <p:nvSpPr>
          <p:cNvPr id="855" name="Google Shape;855;p120"/>
          <p:cNvSpPr/>
          <p:nvPr/>
        </p:nvSpPr>
        <p:spPr>
          <a:xfrm>
            <a:off x="5448706" y="2650635"/>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Repositorio</a:t>
            </a:r>
            <a:endParaRPr sz="1200">
              <a:solidFill>
                <a:srgbClr val="222222"/>
              </a:solidFill>
              <a:latin typeface="DM Sans"/>
              <a:ea typeface="DM Sans"/>
              <a:cs typeface="DM Sans"/>
              <a:sym typeface="DM Sans"/>
            </a:endParaRPr>
          </a:p>
        </p:txBody>
      </p:sp>
      <p:cxnSp>
        <p:nvCxnSpPr>
          <p:cNvPr id="856" name="Google Shape;856;p120"/>
          <p:cNvCxnSpPr/>
          <p:nvPr/>
        </p:nvCxnSpPr>
        <p:spPr>
          <a:xfrm flipH="1" rot="-5400000">
            <a:off x="2091850" y="2146975"/>
            <a:ext cx="1033500" cy="531900"/>
          </a:xfrm>
          <a:prstGeom prst="bentConnector3">
            <a:avLst>
              <a:gd fmla="val 99124" name="adj1"/>
            </a:avLst>
          </a:prstGeom>
          <a:noFill/>
          <a:ln cap="flat" cmpd="sng" w="9525">
            <a:solidFill>
              <a:srgbClr val="CCCCCC"/>
            </a:solidFill>
            <a:prstDash val="solid"/>
            <a:round/>
            <a:headEnd len="med" w="med" type="none"/>
            <a:tailEnd len="med" w="med" type="oval"/>
          </a:ln>
        </p:spPr>
      </p:cxnSp>
      <p:pic>
        <p:nvPicPr>
          <p:cNvPr id="857" name="Google Shape;857;p12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858" name="Google Shape;858;p120"/>
          <p:cNvCxnSpPr>
            <a:stCxn id="854" idx="3"/>
            <a:endCxn id="859" idx="1"/>
          </p:cNvCxnSpPr>
          <p:nvPr/>
        </p:nvCxnSpPr>
        <p:spPr>
          <a:xfrm>
            <a:off x="1987600" y="1896184"/>
            <a:ext cx="912900" cy="0"/>
          </a:xfrm>
          <a:prstGeom prst="straightConnector1">
            <a:avLst/>
          </a:prstGeom>
          <a:noFill/>
          <a:ln cap="flat" cmpd="sng" w="9525">
            <a:solidFill>
              <a:srgbClr val="CCCCCC"/>
            </a:solidFill>
            <a:prstDash val="solid"/>
            <a:round/>
            <a:headEnd len="med" w="med" type="oval"/>
            <a:tailEnd len="med" w="med" type="oval"/>
          </a:ln>
        </p:spPr>
      </p:cxnSp>
      <p:sp>
        <p:nvSpPr>
          <p:cNvPr id="859" name="Google Shape;859;p120"/>
          <p:cNvSpPr/>
          <p:nvPr/>
        </p:nvSpPr>
        <p:spPr>
          <a:xfrm>
            <a:off x="2900506" y="1606085"/>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a:t>
            </a:r>
            <a:endParaRPr sz="1200">
              <a:solidFill>
                <a:srgbClr val="222222"/>
              </a:solidFill>
              <a:latin typeface="DM Sans"/>
              <a:ea typeface="DM Sans"/>
              <a:cs typeface="DM Sans"/>
              <a:sym typeface="DM Sans"/>
            </a:endParaRPr>
          </a:p>
        </p:txBody>
      </p:sp>
      <p:sp>
        <p:nvSpPr>
          <p:cNvPr id="860" name="Google Shape;860;p120"/>
          <p:cNvSpPr/>
          <p:nvPr/>
        </p:nvSpPr>
        <p:spPr>
          <a:xfrm>
            <a:off x="2900506" y="2650635"/>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Creación de cuenta</a:t>
            </a:r>
            <a:endParaRPr sz="1200">
              <a:solidFill>
                <a:srgbClr val="222222"/>
              </a:solidFill>
              <a:latin typeface="DM Sans"/>
              <a:ea typeface="DM Sans"/>
              <a:cs typeface="DM Sans"/>
              <a:sym typeface="DM Sans"/>
            </a:endParaRPr>
          </a:p>
        </p:txBody>
      </p:sp>
      <p:cxnSp>
        <p:nvCxnSpPr>
          <p:cNvPr id="861" name="Google Shape;861;p120"/>
          <p:cNvCxnSpPr/>
          <p:nvPr/>
        </p:nvCxnSpPr>
        <p:spPr>
          <a:xfrm>
            <a:off x="4497400" y="2940734"/>
            <a:ext cx="9129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p121"/>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867" name="Google Shape;867;p121"/>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868" name="Google Shape;868;p121"/>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869" name="Google Shape;869;p121"/>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870" name="Google Shape;870;p121"/>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871" name="Google Shape;871;p121"/>
          <p:cNvSpPr txBox="1"/>
          <p:nvPr/>
        </p:nvSpPr>
        <p:spPr>
          <a:xfrm>
            <a:off x="1351400"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06 - Parte I</a:t>
            </a:r>
            <a:endParaRPr b="1" sz="1600">
              <a:solidFill>
                <a:srgbClr val="999999"/>
              </a:solidFill>
              <a:latin typeface="DM Sans"/>
              <a:ea typeface="DM Sans"/>
              <a:cs typeface="DM Sans"/>
              <a:sym typeface="DM Sans"/>
            </a:endParaRPr>
          </a:p>
        </p:txBody>
      </p:sp>
      <p:cxnSp>
        <p:nvCxnSpPr>
          <p:cNvPr id="872" name="Google Shape;872;p121"/>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73" name="Google Shape;873;p121"/>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GIT</a:t>
            </a:r>
            <a:endParaRPr b="1" sz="1500">
              <a:solidFill>
                <a:srgbClr val="999999"/>
              </a:solidFill>
              <a:latin typeface="DM Sans"/>
              <a:ea typeface="DM Sans"/>
              <a:cs typeface="DM Sans"/>
              <a:sym typeface="DM Sans"/>
            </a:endParaRPr>
          </a:p>
        </p:txBody>
      </p:sp>
      <p:sp>
        <p:nvSpPr>
          <p:cNvPr id="874" name="Google Shape;874;p121"/>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06 - Parte II</a:t>
            </a:r>
            <a:endParaRPr b="1" sz="1600">
              <a:solidFill>
                <a:schemeClr val="lt1"/>
              </a:solidFill>
              <a:latin typeface="DM Sans"/>
              <a:ea typeface="DM Sans"/>
              <a:cs typeface="DM Sans"/>
              <a:sym typeface="DM Sans"/>
            </a:endParaRPr>
          </a:p>
        </p:txBody>
      </p:sp>
      <p:cxnSp>
        <p:nvCxnSpPr>
          <p:cNvPr id="875" name="Google Shape;875;p121"/>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76" name="Google Shape;876;p121"/>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GitHub</a:t>
            </a:r>
            <a:endParaRPr b="1" sz="1500">
              <a:solidFill>
                <a:srgbClr val="EAFF6A"/>
              </a:solidFill>
              <a:latin typeface="DM Sans"/>
              <a:ea typeface="DM Sans"/>
              <a:cs typeface="DM Sans"/>
              <a:sym typeface="DM Sans"/>
            </a:endParaRPr>
          </a:p>
        </p:txBody>
      </p:sp>
      <p:sp>
        <p:nvSpPr>
          <p:cNvPr id="877" name="Google Shape;877;p121"/>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07 - Parte I</a:t>
            </a:r>
            <a:endParaRPr b="1" sz="1600">
              <a:solidFill>
                <a:srgbClr val="999999"/>
              </a:solidFill>
              <a:latin typeface="DM Sans"/>
              <a:ea typeface="DM Sans"/>
              <a:cs typeface="DM Sans"/>
              <a:sym typeface="DM Sans"/>
            </a:endParaRPr>
          </a:p>
        </p:txBody>
      </p:sp>
      <p:cxnSp>
        <p:nvCxnSpPr>
          <p:cNvPr id="878" name="Google Shape;878;p121"/>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79" name="Google Shape;879;p121"/>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Frameworks+Bootstrap</a:t>
            </a:r>
            <a:endParaRPr b="1" sz="1500">
              <a:solidFill>
                <a:srgbClr val="999999"/>
              </a:solidFill>
              <a:latin typeface="DM Sans"/>
              <a:ea typeface="DM Sans"/>
              <a:cs typeface="DM Sans"/>
              <a:sym typeface="DM Sans"/>
            </a:endParaRPr>
          </a:p>
        </p:txBody>
      </p:sp>
      <p:cxnSp>
        <p:nvCxnSpPr>
          <p:cNvPr id="880" name="Google Shape;880;p121"/>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881" name="Google Shape;881;p121"/>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882" name="Google Shape;882;p121"/>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883" name="Google Shape;883;p121"/>
          <p:cNvSpPr txBox="1"/>
          <p:nvPr/>
        </p:nvSpPr>
        <p:spPr>
          <a:xfrm>
            <a:off x="1336125" y="2787725"/>
            <a:ext cx="1958700" cy="13647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a:t>
            </a:r>
            <a:endParaRPr sz="1200">
              <a:solidFill>
                <a:schemeClr val="lt1"/>
              </a:solidFill>
              <a:latin typeface="DM Sans"/>
              <a:ea typeface="DM Sans"/>
              <a:cs typeface="DM Sans"/>
              <a:sym typeface="DM Sans"/>
            </a:endParaRPr>
          </a:p>
          <a:p>
            <a:pPr indent="-304800" lvl="0" marL="457200" rtl="0" algn="l">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Comandos básicos de la terminal</a:t>
            </a:r>
            <a:endParaRPr sz="1200">
              <a:solidFill>
                <a:schemeClr val="lt1"/>
              </a:solidFill>
              <a:latin typeface="DM Sans"/>
              <a:ea typeface="DM Sans"/>
              <a:cs typeface="DM Sans"/>
              <a:sym typeface="DM Sans"/>
            </a:endParaRPr>
          </a:p>
          <a:p>
            <a:pPr indent="-304800" lvl="0" marL="457200" rtl="0" algn="l">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Repositorios</a:t>
            </a:r>
            <a:endParaRPr sz="1300">
              <a:solidFill>
                <a:schemeClr val="lt1"/>
              </a:solidFill>
              <a:latin typeface="DM Sans"/>
              <a:ea typeface="DM Sans"/>
              <a:cs typeface="DM Sans"/>
              <a:sym typeface="DM Sans"/>
            </a:endParaRPr>
          </a:p>
        </p:txBody>
      </p:sp>
      <p:sp>
        <p:nvSpPr>
          <p:cNvPr id="884" name="Google Shape;884;p121"/>
          <p:cNvSpPr txBox="1"/>
          <p:nvPr/>
        </p:nvSpPr>
        <p:spPr>
          <a:xfrm>
            <a:off x="5955750" y="2972375"/>
            <a:ext cx="1838400" cy="13647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Librerías y Frameworks</a:t>
            </a:r>
            <a:endParaRPr sz="1200">
              <a:solidFill>
                <a:schemeClr val="lt1"/>
              </a:solidFill>
              <a:latin typeface="DM Sans"/>
              <a:ea typeface="DM Sans"/>
              <a:cs typeface="DM Sans"/>
              <a:sym typeface="DM Sans"/>
            </a:endParaRPr>
          </a:p>
          <a:p>
            <a:pPr indent="-304800" lvl="0" marL="457200" rtl="0" algn="l">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Bootstrap</a:t>
            </a:r>
            <a:endParaRPr sz="1200">
              <a:solidFill>
                <a:schemeClr val="lt1"/>
              </a:solidFill>
              <a:latin typeface="DM Sans"/>
              <a:ea typeface="DM Sans"/>
              <a:cs typeface="DM Sans"/>
              <a:sym typeface="DM Sans"/>
            </a:endParaRPr>
          </a:p>
          <a:p>
            <a:pPr indent="-304800" lvl="0" marL="457200" rtl="0" algn="l">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Estructura de Bootstrap</a:t>
            </a:r>
            <a:endParaRPr sz="1200">
              <a:solidFill>
                <a:schemeClr val="lt1"/>
              </a:solidFill>
              <a:latin typeface="DM Sans"/>
              <a:ea typeface="DM Sans"/>
              <a:cs typeface="DM Sans"/>
              <a:sym typeface="DM Sans"/>
            </a:endParaRPr>
          </a:p>
        </p:txBody>
      </p:sp>
      <p:sp>
        <p:nvSpPr>
          <p:cNvPr id="885" name="Google Shape;885;p121"/>
          <p:cNvSpPr txBox="1"/>
          <p:nvPr/>
        </p:nvSpPr>
        <p:spPr>
          <a:xfrm>
            <a:off x="3675526" y="2972375"/>
            <a:ext cx="17784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GitHub</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Creación de cuenta</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Creación de repositorio</a:t>
            </a:r>
            <a:endParaRPr sz="1200">
              <a:solidFill>
                <a:srgbClr val="83AEFB"/>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GitHub</a:t>
            </a:r>
            <a:endParaRPr b="1" sz="4000">
              <a:solidFill>
                <a:schemeClr val="lt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2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¿Dudas de la clase pasada?</a:t>
            </a:r>
            <a:endParaRPr b="1" sz="4000">
              <a:solidFill>
                <a:srgbClr val="EAFF6A"/>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2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GitHub?</a:t>
            </a:r>
            <a:endParaRPr b="1" sz="4000">
              <a:solidFill>
                <a:schemeClr val="dk1"/>
              </a:solidFill>
              <a:latin typeface="DM Sans"/>
              <a:ea typeface="DM Sans"/>
              <a:cs typeface="DM Sans"/>
              <a:sym typeface="DM Sans"/>
            </a:endParaRPr>
          </a:p>
        </p:txBody>
      </p:sp>
      <p:sp>
        <p:nvSpPr>
          <p:cNvPr id="901" name="Google Shape;901;p124"/>
          <p:cNvSpPr txBox="1"/>
          <p:nvPr/>
        </p:nvSpPr>
        <p:spPr>
          <a:xfrm>
            <a:off x="473350" y="1527175"/>
            <a:ext cx="33759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Por ahora todo lo que venía ocurriendo en Git, sucedía de manera local, no necesitábamos nada de internet para guardar nuestros commits y nuestro repositorio.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Ahora, si queremos compartir nuestro trabajo con otras personas (colegas de proyecto, clientes, etc), ¡para eso utilizamos Github!</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Github es una especie de red social de programadores. </a:t>
            </a:r>
            <a:r>
              <a:rPr lang="es" sz="1350">
                <a:solidFill>
                  <a:schemeClr val="dk1"/>
                </a:solidFill>
                <a:highlight>
                  <a:srgbClr val="DEFC52"/>
                </a:highlight>
                <a:latin typeface="DM Sans"/>
                <a:ea typeface="DM Sans"/>
                <a:cs typeface="DM Sans"/>
                <a:sym typeface="DM Sans"/>
              </a:rPr>
              <a:t>Con este sitio podemos subir nuestros proyectos y lograr que otras personas colaboren en ellos.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902" name="Google Shape;902;p124"/>
          <p:cNvSpPr txBox="1"/>
          <p:nvPr/>
        </p:nvSpPr>
        <p:spPr>
          <a:xfrm>
            <a:off x="473350" y="3497500"/>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350">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903" name="Google Shape;903;p124"/>
          <p:cNvPicPr preferRelativeResize="0"/>
          <p:nvPr/>
        </p:nvPicPr>
        <p:blipFill rotWithShape="1">
          <a:blip r:embed="rId3">
            <a:alphaModFix/>
          </a:blip>
          <a:srcRect b="0" l="3987" r="3701" t="0"/>
          <a:stretch/>
        </p:blipFill>
        <p:spPr>
          <a:xfrm>
            <a:off x="4127425" y="1728300"/>
            <a:ext cx="4487025" cy="2720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¿Qué es GIT?</a:t>
            </a:r>
            <a:endParaRPr b="1" i="0" sz="3500" u="none" cap="none" strike="noStrike">
              <a:solidFill>
                <a:schemeClr val="lt1"/>
              </a:solidFill>
              <a:latin typeface="DM Sans"/>
              <a:ea typeface="DM Sans"/>
              <a:cs typeface="DM Sans"/>
              <a:sym typeface="DM Sans"/>
            </a:endParaRPr>
          </a:p>
        </p:txBody>
      </p:sp>
      <p:sp>
        <p:nvSpPr>
          <p:cNvPr id="207" name="Google Shape;207;p44"/>
          <p:cNvSpPr txBox="1"/>
          <p:nvPr/>
        </p:nvSpPr>
        <p:spPr>
          <a:xfrm>
            <a:off x="5949025" y="2037900"/>
            <a:ext cx="216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GIT es una herramienta que nos permite, en cualquier momento que decidamos, obtener una “instantánea” del estado de cada elemento de nuestro proyecto. Cada una se llama “versión”.</a:t>
            </a:r>
            <a:endParaRPr b="0" i="0" sz="1350" u="none" cap="none" strike="noStrike">
              <a:solidFill>
                <a:srgbClr val="000000"/>
              </a:solidFill>
              <a:latin typeface="DM Sans"/>
              <a:ea typeface="DM Sans"/>
              <a:cs typeface="DM Sans"/>
              <a:sym typeface="DM Sans"/>
            </a:endParaRPr>
          </a:p>
        </p:txBody>
      </p:sp>
      <p:pic>
        <p:nvPicPr>
          <p:cNvPr id="208" name="Google Shape;208;p44"/>
          <p:cNvPicPr preferRelativeResize="0"/>
          <p:nvPr/>
        </p:nvPicPr>
        <p:blipFill rotWithShape="1">
          <a:blip r:embed="rId3">
            <a:alphaModFix/>
          </a:blip>
          <a:srcRect b="0" l="0" r="0" t="0"/>
          <a:stretch/>
        </p:blipFill>
        <p:spPr>
          <a:xfrm>
            <a:off x="1676250" y="1551100"/>
            <a:ext cx="3850498" cy="223915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Creación de cuenta</a:t>
            </a:r>
            <a:endParaRPr b="1" sz="4000">
              <a:solidFill>
                <a:schemeClr val="dk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cuenta en GitHub</a:t>
            </a:r>
            <a:endParaRPr b="1" sz="4000">
              <a:solidFill>
                <a:schemeClr val="dk1"/>
              </a:solidFill>
              <a:latin typeface="DM Sans"/>
              <a:ea typeface="DM Sans"/>
              <a:cs typeface="DM Sans"/>
              <a:sym typeface="DM Sans"/>
            </a:endParaRPr>
          </a:p>
        </p:txBody>
      </p:sp>
      <p:sp>
        <p:nvSpPr>
          <p:cNvPr id="914" name="Google Shape;914;p126"/>
          <p:cNvSpPr txBox="1"/>
          <p:nvPr/>
        </p:nvSpPr>
        <p:spPr>
          <a:xfrm>
            <a:off x="817800" y="1250450"/>
            <a:ext cx="7452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Ve a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https://github.com/</a:t>
            </a:r>
            <a:r>
              <a:rPr lang="es" sz="1350">
                <a:solidFill>
                  <a:schemeClr val="dk1"/>
                </a:solidFill>
                <a:latin typeface="DM Sans"/>
                <a:ea typeface="DM Sans"/>
                <a:cs typeface="DM Sans"/>
                <a:sym typeface="DM Sans"/>
              </a:rPr>
              <a:t> (está en inglés). Haz clic en </a:t>
            </a:r>
            <a:r>
              <a:rPr b="1" lang="es" sz="1350">
                <a:solidFill>
                  <a:schemeClr val="dk1"/>
                </a:solidFill>
                <a:highlight>
                  <a:srgbClr val="DEFC52"/>
                </a:highlight>
                <a:latin typeface="DM Sans"/>
                <a:ea typeface="DM Sans"/>
                <a:cs typeface="DM Sans"/>
                <a:sym typeface="DM Sans"/>
              </a:rPr>
              <a:t>“sign up”</a:t>
            </a:r>
            <a:r>
              <a:rPr lang="es" sz="1350">
                <a:solidFill>
                  <a:schemeClr val="dk1"/>
                </a:solidFill>
                <a:highlight>
                  <a:srgbClr val="DEFC52"/>
                </a:highlight>
                <a:latin typeface="DM Sans"/>
                <a:ea typeface="DM Sans"/>
                <a:cs typeface="DM Sans"/>
                <a:sym typeface="DM Sans"/>
              </a:rPr>
              <a:t>.</a:t>
            </a:r>
            <a:endParaRPr sz="1350">
              <a:highlight>
                <a:srgbClr val="DEFC52"/>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915" name="Google Shape;915;p126"/>
          <p:cNvPicPr preferRelativeResize="0"/>
          <p:nvPr/>
        </p:nvPicPr>
        <p:blipFill rotWithShape="1">
          <a:blip r:embed="rId4">
            <a:alphaModFix/>
          </a:blip>
          <a:srcRect b="69874" l="0" r="0" t="0"/>
          <a:stretch/>
        </p:blipFill>
        <p:spPr>
          <a:xfrm>
            <a:off x="817800" y="1641025"/>
            <a:ext cx="7452201" cy="600300"/>
          </a:xfrm>
          <a:prstGeom prst="rect">
            <a:avLst/>
          </a:prstGeom>
          <a:noFill/>
          <a:ln>
            <a:noFill/>
          </a:ln>
        </p:spPr>
      </p:pic>
      <p:pic>
        <p:nvPicPr>
          <p:cNvPr id="916" name="Google Shape;916;p126"/>
          <p:cNvPicPr preferRelativeResize="0"/>
          <p:nvPr/>
        </p:nvPicPr>
        <p:blipFill>
          <a:blip r:embed="rId5">
            <a:alphaModFix/>
          </a:blip>
          <a:stretch>
            <a:fillRect/>
          </a:stretch>
        </p:blipFill>
        <p:spPr>
          <a:xfrm>
            <a:off x="845900" y="2534875"/>
            <a:ext cx="7452200" cy="202123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Completa tus datos</a:t>
            </a:r>
            <a:endParaRPr b="1" sz="4000">
              <a:solidFill>
                <a:schemeClr val="dk1"/>
              </a:solidFill>
              <a:latin typeface="DM Sans"/>
              <a:ea typeface="DM Sans"/>
              <a:cs typeface="DM Sans"/>
              <a:sym typeface="DM Sans"/>
            </a:endParaRPr>
          </a:p>
        </p:txBody>
      </p:sp>
      <p:sp>
        <p:nvSpPr>
          <p:cNvPr id="922" name="Google Shape;922;p127"/>
          <p:cNvSpPr txBox="1"/>
          <p:nvPr/>
        </p:nvSpPr>
        <p:spPr>
          <a:xfrm>
            <a:off x="516350" y="1358425"/>
            <a:ext cx="8375700" cy="28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350">
                <a:latin typeface="DM Sans"/>
                <a:ea typeface="DM Sans"/>
                <a:cs typeface="DM Sans"/>
                <a:sym typeface="DM Sans"/>
              </a:rPr>
              <a:t>Deberás ir completando una serie de datos: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sz="1350">
              <a:highlight>
                <a:srgbClr val="EAFF6A"/>
              </a:highlight>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highlight>
                  <a:srgbClr val="EAFF6A"/>
                </a:highlight>
                <a:latin typeface="DM Sans"/>
                <a:ea typeface="DM Sans"/>
                <a:cs typeface="DM Sans"/>
                <a:sym typeface="DM Sans"/>
              </a:rPr>
              <a:t>Email:</a:t>
            </a:r>
            <a:r>
              <a:rPr lang="es" sz="1350">
                <a:latin typeface="DM Sans"/>
                <a:ea typeface="DM Sans"/>
                <a:cs typeface="DM Sans"/>
                <a:sym typeface="DM Sans"/>
              </a:rPr>
              <a:t> debe ser el mismo que usaste para Git.</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highlight>
                <a:srgbClr val="EAFF6A"/>
              </a:highlight>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highlight>
                  <a:schemeClr val="accent6"/>
                </a:highlight>
                <a:latin typeface="DM Sans"/>
                <a:ea typeface="DM Sans"/>
                <a:cs typeface="DM Sans"/>
                <a:sym typeface="DM Sans"/>
              </a:rPr>
              <a:t>Password:</a:t>
            </a:r>
            <a:r>
              <a:rPr lang="es" sz="1350">
                <a:latin typeface="DM Sans"/>
                <a:ea typeface="DM Sans"/>
                <a:cs typeface="DM Sans"/>
                <a:sym typeface="DM Sans"/>
              </a:rPr>
              <a:t> una contraseña que puedas recordar luego.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highlight>
                <a:srgbClr val="EAFF6A"/>
              </a:highlight>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highlight>
                  <a:srgbClr val="EAFF6A"/>
                </a:highlight>
                <a:latin typeface="DM Sans"/>
                <a:ea typeface="DM Sans"/>
                <a:cs typeface="DM Sans"/>
                <a:sym typeface="DM Sans"/>
              </a:rPr>
              <a:t>Username:</a:t>
            </a:r>
            <a:r>
              <a:rPr lang="es" sz="1350">
                <a:latin typeface="DM Sans"/>
                <a:ea typeface="DM Sans"/>
                <a:cs typeface="DM Sans"/>
                <a:sym typeface="DM Sans"/>
              </a:rPr>
              <a:t> será el nombre con el que te encuentren los demás usuarios. Elige uno que sea fácil de recordar, te identifique, y que puedas compartir con tus colegas y clientes.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highlight>
                <a:srgbClr val="EAFF6A"/>
              </a:highlight>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i="1" lang="es" sz="1350">
                <a:highlight>
                  <a:srgbClr val="EAFF6A"/>
                </a:highlight>
                <a:latin typeface="DM Sans"/>
                <a:ea typeface="DM Sans"/>
                <a:cs typeface="DM Sans"/>
                <a:sym typeface="DM Sans"/>
              </a:rPr>
              <a:t>Would you like to receive product updates and announcements via email?</a:t>
            </a:r>
            <a:r>
              <a:rPr lang="es" sz="1350">
                <a:latin typeface="DM Sans"/>
                <a:ea typeface="DM Sans"/>
                <a:cs typeface="DM Sans"/>
                <a:sym typeface="DM Sans"/>
              </a:rPr>
              <a:t> Puedes elegir si quieres recibir (o no) información sobre actualizaciones y publicidad de GitHub por email.</a:t>
            </a:r>
            <a:endParaRPr sz="1350">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Verificación</a:t>
            </a:r>
            <a:endParaRPr b="1" sz="4000">
              <a:solidFill>
                <a:schemeClr val="dk1"/>
              </a:solidFill>
              <a:latin typeface="DM Sans"/>
              <a:ea typeface="DM Sans"/>
              <a:cs typeface="DM Sans"/>
              <a:sym typeface="DM Sans"/>
            </a:endParaRPr>
          </a:p>
        </p:txBody>
      </p:sp>
      <p:sp>
        <p:nvSpPr>
          <p:cNvPr id="928" name="Google Shape;928;p128"/>
          <p:cNvSpPr txBox="1"/>
          <p:nvPr/>
        </p:nvSpPr>
        <p:spPr>
          <a:xfrm>
            <a:off x="516350" y="1358425"/>
            <a:ext cx="3688200" cy="23835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Antes de poder completar el registro, deberás realizar una verificación para demostrar que no eres un robot.</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Una vez realizada, haz click en </a:t>
            </a:r>
            <a:r>
              <a:rPr i="1" lang="es" sz="1350">
                <a:highlight>
                  <a:schemeClr val="accent6"/>
                </a:highlight>
                <a:latin typeface="DM Sans"/>
                <a:ea typeface="DM Sans"/>
                <a:cs typeface="DM Sans"/>
                <a:sym typeface="DM Sans"/>
              </a:rPr>
              <a:t>create account.</a:t>
            </a:r>
            <a:r>
              <a:rPr lang="es" sz="1350">
                <a:latin typeface="DM Sans"/>
                <a:ea typeface="DM Sans"/>
                <a:cs typeface="DM Sans"/>
                <a:sym typeface="DM Sans"/>
              </a:rPr>
              <a:t> Deberías ver una pantalla como la de la imagen.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Ingresa el código de 8 dígitos que fue enviado a tu email, y habrás completado la creación de tu cuenta.</a:t>
            </a:r>
            <a:endParaRPr sz="1350">
              <a:latin typeface="DM Sans"/>
              <a:ea typeface="DM Sans"/>
              <a:cs typeface="DM Sans"/>
              <a:sym typeface="DM Sans"/>
            </a:endParaRPr>
          </a:p>
        </p:txBody>
      </p:sp>
      <p:grpSp>
        <p:nvGrpSpPr>
          <p:cNvPr id="929" name="Google Shape;929;p128"/>
          <p:cNvGrpSpPr/>
          <p:nvPr/>
        </p:nvGrpSpPr>
        <p:grpSpPr>
          <a:xfrm>
            <a:off x="4360172" y="1416026"/>
            <a:ext cx="4311175" cy="2268298"/>
            <a:chOff x="2234463" y="2150825"/>
            <a:chExt cx="4939476" cy="2598875"/>
          </a:xfrm>
        </p:grpSpPr>
        <p:pic>
          <p:nvPicPr>
            <p:cNvPr id="930" name="Google Shape;930;p128"/>
            <p:cNvPicPr preferRelativeResize="0"/>
            <p:nvPr/>
          </p:nvPicPr>
          <p:blipFill>
            <a:blip r:embed="rId3">
              <a:alphaModFix/>
            </a:blip>
            <a:stretch>
              <a:fillRect/>
            </a:stretch>
          </p:blipFill>
          <p:spPr>
            <a:xfrm>
              <a:off x="2234463" y="2150825"/>
              <a:ext cx="4939476" cy="2598875"/>
            </a:xfrm>
            <a:prstGeom prst="rect">
              <a:avLst/>
            </a:prstGeom>
            <a:noFill/>
            <a:ln>
              <a:noFill/>
            </a:ln>
          </p:spPr>
        </p:pic>
        <p:sp>
          <p:nvSpPr>
            <p:cNvPr id="931" name="Google Shape;931;p128"/>
            <p:cNvSpPr/>
            <p:nvPr/>
          </p:nvSpPr>
          <p:spPr>
            <a:xfrm>
              <a:off x="2635450" y="2950650"/>
              <a:ext cx="2608800" cy="134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937" name="Google Shape;937;p129"/>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rgbClr val="83AEFB"/>
                </a:solidFill>
                <a:latin typeface="DM Sans"/>
                <a:ea typeface="DM Sans"/>
                <a:cs typeface="DM Sans"/>
                <a:sym typeface="DM Sans"/>
                <a:hlinkClick r:id="rId3">
                  <a:extLst>
                    <a:ext uri="{A12FA001-AC4F-418D-AE19-62706E023703}">
                      <ahyp:hlinkClr val="tx"/>
                    </a:ext>
                  </a:extLst>
                </a:hlinkClick>
              </a:rPr>
              <a:t>siguiente link</a:t>
            </a:r>
            <a:r>
              <a:rPr lang="es" sz="1350">
                <a:solidFill>
                  <a:schemeClr val="lt1"/>
                </a:solidFill>
                <a:latin typeface="DM Sans"/>
                <a:ea typeface="DM Sans"/>
                <a:cs typeface="DM Sans"/>
                <a:sym typeface="DM Sans"/>
              </a:rPr>
              <a:t> y revisa el material interactivo que preparamos sobre </a:t>
            </a:r>
            <a:r>
              <a:rPr b="1" lang="es" sz="1350">
                <a:solidFill>
                  <a:schemeClr val="lt1"/>
                </a:solidFill>
                <a:latin typeface="DM Sans"/>
                <a:ea typeface="DM Sans"/>
                <a:cs typeface="DM Sans"/>
                <a:sym typeface="DM Sans"/>
              </a:rPr>
              <a:t>Preguntas Frecuentes, </a:t>
            </a:r>
            <a:r>
              <a:rPr lang="es" sz="1350">
                <a:solidFill>
                  <a:schemeClr val="lt1"/>
                </a:solidFill>
                <a:latin typeface="DM Sans"/>
                <a:ea typeface="DM Sans"/>
                <a:cs typeface="DM Sans"/>
                <a:sym typeface="DM Sans"/>
              </a:rPr>
              <a:t>estamos seguros de que allí encontrarás algunas respuestas.</a:t>
            </a:r>
            <a:endParaRPr sz="1350">
              <a:solidFill>
                <a:schemeClr val="lt1"/>
              </a:solidFill>
              <a:latin typeface="DM Sans"/>
              <a:ea typeface="DM Sans"/>
              <a:cs typeface="DM Sans"/>
              <a:sym typeface="DM Sans"/>
            </a:endParaRPr>
          </a:p>
          <a:p>
            <a:pPr indent="0" lvl="0" marL="0" rtl="0" algn="ctr">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3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Creación de repositorio</a:t>
            </a:r>
            <a:endParaRPr b="1" sz="4000">
              <a:solidFill>
                <a:schemeClr val="dk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Crear un repositorio remoto</a:t>
            </a:r>
            <a:endParaRPr b="1" sz="4000">
              <a:solidFill>
                <a:schemeClr val="dk1"/>
              </a:solidFill>
              <a:latin typeface="DM Sans"/>
              <a:ea typeface="DM Sans"/>
              <a:cs typeface="DM Sans"/>
              <a:sym typeface="DM Sans"/>
            </a:endParaRPr>
          </a:p>
        </p:txBody>
      </p:sp>
      <p:sp>
        <p:nvSpPr>
          <p:cNvPr id="948" name="Google Shape;948;p131"/>
          <p:cNvSpPr txBox="1"/>
          <p:nvPr/>
        </p:nvSpPr>
        <p:spPr>
          <a:xfrm>
            <a:off x="600900" y="3377975"/>
            <a:ext cx="8141100" cy="140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Una vez dentro de tu cuenta, podrás ver en la parte superior una serie de pestañas. La opción “Repositories” te permite ver tus repositorios creados o, en este caso, </a:t>
            </a:r>
            <a:r>
              <a:rPr b="1" lang="es" sz="1350">
                <a:solidFill>
                  <a:schemeClr val="dk1"/>
                </a:solidFill>
                <a:latin typeface="DM Sans"/>
                <a:ea typeface="DM Sans"/>
                <a:cs typeface="DM Sans"/>
                <a:sym typeface="DM Sans"/>
              </a:rPr>
              <a:t>crear tu primer repositorio.</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Por ejemplo, podría ser llamado </a:t>
            </a:r>
            <a:r>
              <a:rPr lang="es" sz="1350">
                <a:solidFill>
                  <a:schemeClr val="dk1"/>
                </a:solidFill>
                <a:highlight>
                  <a:srgbClr val="EAFF6A"/>
                </a:highlight>
                <a:latin typeface="DM Sans"/>
                <a:ea typeface="DM Sans"/>
                <a:cs typeface="DM Sans"/>
                <a:sym typeface="DM Sans"/>
              </a:rPr>
              <a:t>“mi_repositorio”,</a:t>
            </a:r>
            <a:r>
              <a:rPr lang="es" sz="1350">
                <a:solidFill>
                  <a:schemeClr val="dk1"/>
                </a:solidFill>
                <a:latin typeface="DM Sans"/>
                <a:ea typeface="DM Sans"/>
                <a:cs typeface="DM Sans"/>
                <a:sym typeface="DM Sans"/>
              </a:rPr>
              <a:t> para que pruebes con los archivos que trabajaste en el desafío de GIT.</a:t>
            </a:r>
            <a:endParaRPr i="0" sz="1350" u="none" cap="none" strike="noStrike">
              <a:solidFill>
                <a:srgbClr val="000000"/>
              </a:solidFill>
              <a:latin typeface="DM Sans"/>
              <a:ea typeface="DM Sans"/>
              <a:cs typeface="DM Sans"/>
              <a:sym typeface="DM Sans"/>
            </a:endParaRPr>
          </a:p>
        </p:txBody>
      </p:sp>
      <p:pic>
        <p:nvPicPr>
          <p:cNvPr id="949" name="Google Shape;949;p131"/>
          <p:cNvPicPr preferRelativeResize="0"/>
          <p:nvPr/>
        </p:nvPicPr>
        <p:blipFill>
          <a:blip r:embed="rId3">
            <a:alphaModFix/>
          </a:blip>
          <a:stretch>
            <a:fillRect/>
          </a:stretch>
        </p:blipFill>
        <p:spPr>
          <a:xfrm>
            <a:off x="2213986" y="1358425"/>
            <a:ext cx="4659840" cy="1987850"/>
          </a:xfrm>
          <a:prstGeom prst="rect">
            <a:avLst/>
          </a:prstGeom>
          <a:noFill/>
          <a:ln>
            <a:noFill/>
          </a:ln>
        </p:spPr>
      </p:pic>
      <p:sp>
        <p:nvSpPr>
          <p:cNvPr id="950" name="Google Shape;950;p131"/>
          <p:cNvSpPr/>
          <p:nvPr/>
        </p:nvSpPr>
        <p:spPr>
          <a:xfrm>
            <a:off x="2548275" y="1656375"/>
            <a:ext cx="8115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1"/>
          <p:cNvSpPr txBox="1"/>
          <p:nvPr/>
        </p:nvSpPr>
        <p:spPr>
          <a:xfrm>
            <a:off x="2425875" y="1549425"/>
            <a:ext cx="1056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t>JohnDoeExample</a:t>
            </a:r>
            <a:endParaRPr b="1" sz="8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Configuración del repo</a:t>
            </a:r>
            <a:endParaRPr b="1" sz="4000">
              <a:solidFill>
                <a:schemeClr val="dk1"/>
              </a:solidFill>
              <a:latin typeface="DM Sans"/>
              <a:ea typeface="DM Sans"/>
              <a:cs typeface="DM Sans"/>
              <a:sym typeface="DM Sans"/>
            </a:endParaRPr>
          </a:p>
        </p:txBody>
      </p:sp>
      <p:sp>
        <p:nvSpPr>
          <p:cNvPr id="957" name="Google Shape;957;p132"/>
          <p:cNvSpPr txBox="1"/>
          <p:nvPr/>
        </p:nvSpPr>
        <p:spPr>
          <a:xfrm>
            <a:off x="5451100" y="1613300"/>
            <a:ext cx="3368100" cy="28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Elegimos </a:t>
            </a:r>
            <a:r>
              <a:rPr b="1" lang="es" sz="1350">
                <a:solidFill>
                  <a:schemeClr val="dk1"/>
                </a:solidFill>
                <a:latin typeface="DM Sans"/>
                <a:ea typeface="DM Sans"/>
                <a:cs typeface="DM Sans"/>
                <a:sym typeface="DM Sans"/>
              </a:rPr>
              <a:t>“público”</a:t>
            </a:r>
            <a:r>
              <a:rPr lang="es" sz="1350">
                <a:solidFill>
                  <a:schemeClr val="dk1"/>
                </a:solidFill>
                <a:latin typeface="DM Sans"/>
                <a:ea typeface="DM Sans"/>
                <a:cs typeface="DM Sans"/>
                <a:sym typeface="DM Sans"/>
              </a:rPr>
              <a:t> o </a:t>
            </a:r>
            <a:r>
              <a:rPr b="1" lang="es" sz="1350">
                <a:solidFill>
                  <a:schemeClr val="dk1"/>
                </a:solidFill>
                <a:latin typeface="DM Sans"/>
                <a:ea typeface="DM Sans"/>
                <a:cs typeface="DM Sans"/>
                <a:sym typeface="DM Sans"/>
              </a:rPr>
              <a:t>“privado”</a:t>
            </a:r>
            <a:r>
              <a:rPr lang="es" sz="1350">
                <a:solidFill>
                  <a:schemeClr val="dk1"/>
                </a:solidFill>
                <a:latin typeface="DM Sans"/>
                <a:ea typeface="DM Sans"/>
                <a:cs typeface="DM Sans"/>
                <a:sym typeface="DM Sans"/>
              </a:rPr>
              <a:t>. Si bien con privado limitamos el acceso a cualquier persona, no nos permitirá mostrar nuestro código como página web, por lo que elegimos </a:t>
            </a:r>
            <a:r>
              <a:rPr b="1" lang="es" sz="1350">
                <a:solidFill>
                  <a:schemeClr val="dk1"/>
                </a:solidFill>
                <a:latin typeface="DM Sans"/>
                <a:ea typeface="DM Sans"/>
                <a:cs typeface="DM Sans"/>
                <a:sym typeface="DM Sans"/>
              </a:rPr>
              <a:t>“público”</a:t>
            </a:r>
            <a:r>
              <a:rPr lang="es" sz="1350">
                <a:solidFill>
                  <a:schemeClr val="dk1"/>
                </a:solidFill>
                <a:latin typeface="DM Sans"/>
                <a:ea typeface="DM Sans"/>
                <a:cs typeface="DM Sans"/>
                <a:sym typeface="DM Sans"/>
              </a:rPr>
              <a:t>. Luego hacemos clic en </a:t>
            </a:r>
            <a:r>
              <a:rPr b="1" lang="es" sz="1350">
                <a:solidFill>
                  <a:schemeClr val="dk1"/>
                </a:solidFill>
                <a:latin typeface="DM Sans"/>
                <a:ea typeface="DM Sans"/>
                <a:cs typeface="DM Sans"/>
                <a:sym typeface="DM Sans"/>
              </a:rPr>
              <a:t>“create repository”</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t/>
            </a:r>
            <a:endParaRPr sz="18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p:txBody>
      </p:sp>
      <p:pic>
        <p:nvPicPr>
          <p:cNvPr id="958" name="Google Shape;958;p132"/>
          <p:cNvPicPr preferRelativeResize="0"/>
          <p:nvPr/>
        </p:nvPicPr>
        <p:blipFill rotWithShape="1">
          <a:blip r:embed="rId3">
            <a:alphaModFix/>
          </a:blip>
          <a:srcRect b="0" l="0" r="0" t="0"/>
          <a:stretch/>
        </p:blipFill>
        <p:spPr>
          <a:xfrm>
            <a:off x="546850" y="1375840"/>
            <a:ext cx="4725472" cy="3471584"/>
          </a:xfrm>
          <a:prstGeom prst="rect">
            <a:avLst/>
          </a:prstGeom>
          <a:noFill/>
          <a:ln cap="flat" cmpd="sng" w="19050">
            <a:solidFill>
              <a:srgbClr val="EAFF6A"/>
            </a:solidFill>
            <a:prstDash val="solid"/>
            <a:round/>
            <a:headEnd len="sm" w="sm" type="none"/>
            <a:tailEnd len="sm" w="sm" type="none"/>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964" name="Google Shape;964;p13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3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Subida al repositorio</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